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tags/tag13.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4.xml" ContentType="application/vnd.openxmlformats-officedocument.presentationml.tags+xml"/>
  <Override PartName="/ppt/notesSlides/notesSlide19.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6.xml" ContentType="application/vnd.openxmlformats-officedocument.presentationml.tags+xml"/>
  <Override PartName="/ppt/notesSlides/notesSlide22.xml" ContentType="application/vnd.openxmlformats-officedocument.presentationml.notesSlide+xml"/>
  <Override PartName="/ppt/tags/tag17.xml" ContentType="application/vnd.openxmlformats-officedocument.presentationml.tags+xml"/>
  <Override PartName="/ppt/notesSlides/notesSlide23.xml" ContentType="application/vnd.openxmlformats-officedocument.presentationml.notesSlide+xml"/>
  <Override PartName="/ppt/tags/tag18.xml" ContentType="application/vnd.openxmlformats-officedocument.presentationml.tags+xml"/>
  <Override PartName="/ppt/notesSlides/notesSlide24.xml" ContentType="application/vnd.openxmlformats-officedocument.presentationml.notesSlide+xml"/>
  <Override PartName="/ppt/tags/tag19.xml" ContentType="application/vnd.openxmlformats-officedocument.presentationml.tags+xml"/>
  <Override PartName="/ppt/notesSlides/notesSlide25.xml" ContentType="application/vnd.openxmlformats-officedocument.presentationml.notesSlide+xml"/>
  <Override PartName="/ppt/tags/tag20.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21.xml" ContentType="application/vnd.openxmlformats-officedocument.presentationml.tags+xml"/>
  <Override PartName="/ppt/notesSlides/notesSlide28.xml" ContentType="application/vnd.openxmlformats-officedocument.presentationml.notesSlide+xml"/>
  <Override PartName="/ppt/tags/tag22.xml" ContentType="application/vnd.openxmlformats-officedocument.presentationml.tags+xml"/>
  <Override PartName="/ppt/notesSlides/notesSlide29.xml" ContentType="application/vnd.openxmlformats-officedocument.presentationml.notesSlide+xml"/>
  <Override PartName="/ppt/tags/tag23.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24.xml" ContentType="application/vnd.openxmlformats-officedocument.presentationml.tags+xml"/>
  <Override PartName="/ppt/notesSlides/notesSlide32.xml" ContentType="application/vnd.openxmlformats-officedocument.presentationml.notesSlide+xml"/>
  <Override PartName="/ppt/tags/tag25.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26.xml" ContentType="application/vnd.openxmlformats-officedocument.presentationml.tags+xml"/>
  <Override PartName="/ppt/notesSlides/notesSlide35.xml" ContentType="application/vnd.openxmlformats-officedocument.presentationml.notesSlide+xml"/>
  <Override PartName="/ppt/tags/tag27.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28.xml" ContentType="application/vnd.openxmlformats-officedocument.presentationml.tags+xml"/>
  <Override PartName="/ppt/notesSlides/notesSlide3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1"/>
  </p:notesMasterIdLst>
  <p:sldIdLst>
    <p:sldId id="259" r:id="rId2"/>
    <p:sldId id="258" r:id="rId3"/>
    <p:sldId id="415" r:id="rId4"/>
    <p:sldId id="416" r:id="rId5"/>
    <p:sldId id="276" r:id="rId6"/>
    <p:sldId id="419" r:id="rId7"/>
    <p:sldId id="424" r:id="rId8"/>
    <p:sldId id="426" r:id="rId9"/>
    <p:sldId id="467" r:id="rId10"/>
    <p:sldId id="423" r:id="rId11"/>
    <p:sldId id="460" r:id="rId12"/>
    <p:sldId id="422" r:id="rId13"/>
    <p:sldId id="401" r:id="rId14"/>
    <p:sldId id="421" r:id="rId15"/>
    <p:sldId id="468" r:id="rId16"/>
    <p:sldId id="469" r:id="rId17"/>
    <p:sldId id="470" r:id="rId18"/>
    <p:sldId id="444" r:id="rId19"/>
    <p:sldId id="471" r:id="rId20"/>
    <p:sldId id="472" r:id="rId21"/>
    <p:sldId id="441" r:id="rId22"/>
    <p:sldId id="473" r:id="rId23"/>
    <p:sldId id="474" r:id="rId24"/>
    <p:sldId id="475" r:id="rId25"/>
    <p:sldId id="476" r:id="rId26"/>
    <p:sldId id="485" r:id="rId27"/>
    <p:sldId id="442" r:id="rId28"/>
    <p:sldId id="479" r:id="rId29"/>
    <p:sldId id="477" r:id="rId30"/>
    <p:sldId id="478" r:id="rId31"/>
    <p:sldId id="443" r:id="rId32"/>
    <p:sldId id="483" r:id="rId33"/>
    <p:sldId id="482" r:id="rId34"/>
    <p:sldId id="409" r:id="rId35"/>
    <p:sldId id="481" r:id="rId36"/>
    <p:sldId id="480" r:id="rId37"/>
    <p:sldId id="438" r:id="rId38"/>
    <p:sldId id="484" r:id="rId39"/>
    <p:sldId id="281" r:id="rId40"/>
  </p:sldIdLst>
  <p:sldSz cx="24387175" cy="13716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1" roundtripDataSignature="AMtx7miSAgLqr4MqoO5jccS98AZdNXMRD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6F828E4-6E72-CA6E-B96D-0CA64DEF0193}" name="Cynthia Runyenje" initials="cR" userId="S::crunyenje@aphrc.org::913bdff1-8a49-4520-88a5-4bc5c2631d6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ynthia Runyenje" initials="CR" lastIdx="1" clrIdx="0">
    <p:extLst>
      <p:ext uri="{19B8F6BF-5375-455C-9EA6-DF929625EA0E}">
        <p15:presenceInfo xmlns:p15="http://schemas.microsoft.com/office/powerpoint/2012/main" userId="S-1-5-21-4210958806-3079664964-3777977657-11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23E5B7-D9CD-48FF-9605-86A9AF6A14E7}" v="3051" dt="2024-04-12T12:33:58.522"/>
  </p1510:revLst>
</p1510:revInfo>
</file>

<file path=ppt/tableStyles.xml><?xml version="1.0" encoding="utf-8"?>
<a:tblStyleLst xmlns:a="http://schemas.openxmlformats.org/drawingml/2006/main" def="{1225760A-9E6B-4B2F-A0C5-9CBBF1EC7760}">
  <a:tblStyle styleId="{1225760A-9E6B-4B2F-A0C5-9CBBF1EC7760}"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CF4E8"/>
          </a:solidFill>
        </a:fill>
      </a:tcStyle>
    </a:wholeTbl>
    <a:band1H>
      <a:tcTxStyle b="off" i="off"/>
      <a:tcStyle>
        <a:tcBdr/>
        <a:fill>
          <a:solidFill>
            <a:srgbClr val="D6E9CE"/>
          </a:solidFill>
        </a:fill>
      </a:tcStyle>
    </a:band1H>
    <a:band2H>
      <a:tcTxStyle b="off" i="off"/>
      <a:tcStyle>
        <a:tcBdr/>
      </a:tcStyle>
    </a:band2H>
    <a:band1V>
      <a:tcTxStyle b="off" i="off"/>
      <a:tcStyle>
        <a:tcBdr/>
        <a:fill>
          <a:solidFill>
            <a:srgbClr val="D6E9CE"/>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594" autoAdjust="0"/>
    <p:restoredTop sz="88098" autoAdjust="0"/>
  </p:normalViewPr>
  <p:slideViewPr>
    <p:cSldViewPr snapToGrid="0">
      <p:cViewPr varScale="1">
        <p:scale>
          <a:sx n="33" d="100"/>
          <a:sy n="33" d="100"/>
        </p:scale>
        <p:origin x="252" y="1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3" Type="http://schemas.openxmlformats.org/officeDocument/2006/relationships/presProps" Target="presProps.xml"/><Relationship Id="rId58"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57"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tableStyles" Target="tableStyles.xml"/><Relationship Id="rId8" Type="http://schemas.openxmlformats.org/officeDocument/2006/relationships/slide" Target="slides/slide7.xml"/><Relationship Id="rId51" Type="http://customschemas.google.com/relationships/presentationmetadata" Target="meta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4E7B88-9CB5-42FA-9C92-91B7FE405960}" type="slidenum">
              <a:rPr lang="en-US" smtClean="0"/>
              <a:t>1</a:t>
            </a:fld>
            <a:endParaRPr lang="en-US"/>
          </a:p>
        </p:txBody>
      </p:sp>
    </p:spTree>
    <p:extLst>
      <p:ext uri="{BB962C8B-B14F-4D97-AF65-F5344CB8AC3E}">
        <p14:creationId xmlns:p14="http://schemas.microsoft.com/office/powerpoint/2010/main" val="2098191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800" b="0" i="0" u="none" strike="noStrike" dirty="0">
                <a:effectLst/>
                <a:latin typeface="Calibri" panose="020F0502020204030204" pitchFamily="34" charset="0"/>
              </a:rPr>
              <a:t>1. IDRC-Women RISE HPRO (PEC)</a:t>
            </a:r>
            <a:r>
              <a:rPr lang="en-GB" dirty="0"/>
              <a:t> in </a:t>
            </a:r>
            <a:r>
              <a:rPr lang="en-GB" sz="1800" b="0" i="0" u="none" strike="noStrike" dirty="0">
                <a:effectLst/>
                <a:latin typeface="Calibri" panose="020F0502020204030204" pitchFamily="34" charset="0"/>
              </a:rPr>
              <a:t>17</a:t>
            </a:r>
            <a:r>
              <a:rPr lang="en-GB" dirty="0"/>
              <a:t>  countries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dirty="0">
                <a:effectLst/>
                <a:latin typeface="Calibri"/>
              </a:rPr>
              <a:t>2. </a:t>
            </a:r>
            <a:r>
              <a:rPr lang="en-GB" sz="1800" b="0" i="0" u="none" strike="noStrike" dirty="0">
                <a:effectLst/>
                <a:latin typeface="Calibri" panose="020F0502020204030204" pitchFamily="34" charset="0"/>
              </a:rPr>
              <a:t>CD 2030 Phase III (WARO)</a:t>
            </a:r>
            <a:r>
              <a:rPr lang="en-GB" dirty="0"/>
              <a:t> in </a:t>
            </a:r>
            <a:r>
              <a:rPr lang="en-GB" sz="1800" b="0" i="0" u="none" strike="noStrike" dirty="0">
                <a:effectLst/>
                <a:latin typeface="Calibri" panose="020F0502020204030204" pitchFamily="34" charset="0"/>
              </a:rPr>
              <a:t>22</a:t>
            </a:r>
            <a:r>
              <a:rPr lang="en-GB" dirty="0"/>
              <a:t> countries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3. </a:t>
            </a:r>
            <a:r>
              <a:rPr lang="en-GB" sz="1800" b="0" i="0" u="none" strike="noStrike" dirty="0">
                <a:effectLst/>
                <a:latin typeface="Calibri" panose="020F0502020204030204" pitchFamily="34" charset="0"/>
              </a:rPr>
              <a:t>World Bank - RMNCAH-N (WARO)</a:t>
            </a:r>
            <a:r>
              <a:rPr lang="en-GB" dirty="0"/>
              <a:t> in </a:t>
            </a:r>
            <a:r>
              <a:rPr lang="en-GB" sz="1800" b="0" i="0" u="none" strike="noStrike" dirty="0">
                <a:effectLst/>
                <a:latin typeface="Calibri" panose="020F0502020204030204" pitchFamily="34" charset="0"/>
              </a:rPr>
              <a:t>22</a:t>
            </a:r>
            <a:r>
              <a:rPr lang="en-GB" dirty="0"/>
              <a:t> countries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800" b="0" i="0" u="none" strike="noStrike" dirty="0">
                <a:effectLst/>
                <a:latin typeface="Calibri" panose="020F0502020204030204" pitchFamily="34" charset="0"/>
              </a:rPr>
              <a:t>4. Gavi - Immunization Coverage and Inequalities (WARO)</a:t>
            </a:r>
            <a:r>
              <a:rPr lang="en-GB" dirty="0"/>
              <a:t> in </a:t>
            </a:r>
            <a:r>
              <a:rPr lang="en-GB" sz="1800" b="0" i="0" u="none" strike="noStrike" dirty="0">
                <a:effectLst/>
                <a:latin typeface="Calibri" panose="020F0502020204030204" pitchFamily="34" charset="0"/>
              </a:rPr>
              <a:t>23</a:t>
            </a:r>
            <a:r>
              <a:rPr lang="en-GB" dirty="0"/>
              <a:t> countries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800" b="0" i="0" u="none" strike="noStrike" dirty="0">
                <a:effectLst/>
                <a:latin typeface="Calibri" panose="020F0502020204030204" pitchFamily="34" charset="0"/>
              </a:rPr>
              <a:t>5. Gates Countdown 2030 Phase 2 (WARO)</a:t>
            </a:r>
            <a:r>
              <a:rPr lang="en-GB" dirty="0"/>
              <a:t> </a:t>
            </a:r>
            <a:r>
              <a:rPr lang="en-GB" sz="1800" b="0" i="0" u="none" strike="noStrike" dirty="0">
                <a:effectLst/>
                <a:latin typeface="Calibri" panose="020F0502020204030204" pitchFamily="34" charset="0"/>
              </a:rPr>
              <a:t>28</a:t>
            </a:r>
            <a:r>
              <a:rPr lang="en-GB" dirty="0"/>
              <a:t> in countries</a:t>
            </a:r>
          </a:p>
          <a:p>
            <a:pPr marL="0" lvl="0" indent="0" algn="l" rtl="0">
              <a:lnSpc>
                <a:spcPct val="100000"/>
              </a:lnSpc>
              <a:spcBef>
                <a:spcPts val="0"/>
              </a:spcBef>
              <a:spcAft>
                <a:spcPts val="0"/>
              </a:spcAft>
              <a:buSzPts val="1400"/>
              <a:buNone/>
            </a:pPr>
            <a:endParaRPr dirty="0"/>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626473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478887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609608" indent="0" algn="just">
              <a:buFont typeface="Wingdings" panose="05000000000000000000" pitchFamily="2" charset="2"/>
              <a:buNone/>
            </a:pPr>
            <a:endParaRPr lang="en-GB" dirty="0">
              <a:solidFill>
                <a:schemeClr val="tx1"/>
              </a:solidFill>
              <a:highlight>
                <a:srgbClr val="FFFF00"/>
              </a:highlight>
              <a:latin typeface="Calibri Light" panose="020F0302020204030204" pitchFamily="34" charset="0"/>
              <a:cs typeface="Calibri Light" panose="020F0302020204030204" pitchFamily="34" charset="0"/>
            </a:endParaRPr>
          </a:p>
          <a:p>
            <a:pPr marL="0" lvl="0" indent="0" algn="l" rtl="0">
              <a:lnSpc>
                <a:spcPct val="100000"/>
              </a:lnSpc>
              <a:spcBef>
                <a:spcPts val="0"/>
              </a:spcBef>
              <a:spcAft>
                <a:spcPts val="0"/>
              </a:spcAft>
              <a:buSzPts val="1400"/>
              <a:buNone/>
            </a:pPr>
            <a:endParaRPr dirty="0"/>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66970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8" name="Google Shape;52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85193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dirty="0">
                <a:solidFill>
                  <a:schemeClr val="tx1"/>
                </a:solidFill>
                <a:latin typeface="Calibri Light" panose="020F0302020204030204" pitchFamily="34" charset="0"/>
                <a:cs typeface="Calibri Light" panose="020F0302020204030204" pitchFamily="34" charset="0"/>
              </a:rPr>
              <a:t>Comparatively, the Dollar success rate was higher than the number success rate as we were able to submit less proposals and win more USD in terms of proposal monetary value</a:t>
            </a:r>
          </a:p>
          <a:p>
            <a:pPr marL="0" lvl="0" indent="0" algn="l" rtl="0">
              <a:lnSpc>
                <a:spcPct val="100000"/>
              </a:lnSpc>
              <a:spcBef>
                <a:spcPts val="0"/>
              </a:spcBef>
              <a:spcAft>
                <a:spcPts val="0"/>
              </a:spcAft>
              <a:buSzPts val="1400"/>
              <a:buNone/>
            </a:pPr>
            <a:endParaRPr dirty="0"/>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407494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351064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914528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746580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8" name="Google Shape;52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203431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1835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33" name="Google Shape;23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Those examined, are those with DOI.</a:t>
            </a:r>
            <a:endParaRPr dirty="0"/>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13999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8" name="Google Shape;52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410741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284453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745075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781315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548468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73941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8" name="Google Shape;52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663433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009262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19 potential policy wins</a:t>
            </a:r>
            <a:endParaRPr dirty="0"/>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89952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8" name="Google Shape;52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1290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080173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8" name="Google Shape;52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782456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just">
              <a:lnSpc>
                <a:spcPct val="107000"/>
              </a:lnSpc>
              <a:spcBef>
                <a:spcPts val="600"/>
              </a:spcBef>
              <a:spcAft>
                <a:spcPts val="600"/>
              </a:spcAft>
            </a:pPr>
            <a:r>
              <a:rPr lang="en-US" sz="1200" kern="100" dirty="0">
                <a:solidFill>
                  <a:srgbClr val="000000"/>
                </a:solidFill>
                <a:effectLst/>
                <a:highlight>
                  <a:srgbClr val="FFFFFF"/>
                </a:highlight>
                <a:latin typeface="Bell MT" panose="02020503060305020303" pitchFamily="18" charset="0"/>
                <a:ea typeface="Calibri" panose="020F0502020204030204" pitchFamily="34" charset="0"/>
                <a:cs typeface="Calibri" panose="020F0502020204030204" pitchFamily="34" charset="0"/>
              </a:rPr>
              <a:t>The 8 new relationships aligned with APHRC’s strategic initiatives are:</a:t>
            </a:r>
            <a:endParaRPr lang="en-KE" sz="1200" kern="100" dirty="0">
              <a:effectLst/>
              <a:highlight>
                <a:srgbClr val="FFFFFF"/>
              </a:highlight>
              <a:latin typeface="Aptos" panose="020B0004020202020204" pitchFamily="34" charset="0"/>
              <a:ea typeface="Aptos" panose="020B0004020202020204" pitchFamily="34" charset="0"/>
              <a:cs typeface="Arial" panose="020B0604020202020204" pitchFamily="34" charset="0"/>
            </a:endParaRPr>
          </a:p>
          <a:p>
            <a:pPr marL="342900" lvl="0" indent="-342900" algn="just">
              <a:lnSpc>
                <a:spcPct val="107000"/>
              </a:lnSpc>
              <a:buFont typeface="Symbol" panose="05050102010706020507" pitchFamily="18" charset="2"/>
              <a:buChar char=""/>
            </a:pPr>
            <a:r>
              <a:rPr lang="en-US" sz="1200" kern="100" dirty="0" err="1">
                <a:solidFill>
                  <a:srgbClr val="000000"/>
                </a:solidFill>
                <a:effectLst/>
                <a:highlight>
                  <a:srgbClr val="FFFFFF"/>
                </a:highlight>
                <a:latin typeface="Bell MT" panose="02020503060305020303" pitchFamily="18" charset="0"/>
                <a:ea typeface="Calibri" panose="020F0502020204030204" pitchFamily="34" charset="0"/>
                <a:cs typeface="Calibri" panose="020F0502020204030204" pitchFamily="34" charset="0"/>
              </a:rPr>
              <a:t>EnCompass</a:t>
            </a:r>
            <a:endParaRPr lang="en-KE" sz="1200" kern="100" dirty="0">
              <a:effectLst/>
              <a:highlight>
                <a:srgbClr val="FFFFFF"/>
              </a:highlight>
              <a:latin typeface="Aptos" panose="020B0004020202020204" pitchFamily="34" charset="0"/>
              <a:ea typeface="Aptos" panose="020B0004020202020204" pitchFamily="34" charset="0"/>
              <a:cs typeface="Arial" panose="020B0604020202020204" pitchFamily="34" charset="0"/>
            </a:endParaRPr>
          </a:p>
          <a:p>
            <a:pPr marL="342900" lvl="0" indent="-342900" algn="just">
              <a:lnSpc>
                <a:spcPct val="107000"/>
              </a:lnSpc>
              <a:buFont typeface="Symbol" panose="05050102010706020507" pitchFamily="18" charset="2"/>
              <a:buChar char=""/>
            </a:pPr>
            <a:r>
              <a:rPr lang="en-US" sz="1200" kern="100" dirty="0" err="1">
                <a:solidFill>
                  <a:srgbClr val="000000"/>
                </a:solidFill>
                <a:effectLst/>
                <a:highlight>
                  <a:srgbClr val="FFFFFF"/>
                </a:highlight>
                <a:latin typeface="Bell MT" panose="02020503060305020303" pitchFamily="18" charset="0"/>
                <a:ea typeface="Calibri" panose="020F0502020204030204" pitchFamily="34" charset="0"/>
                <a:cs typeface="Calibri" panose="020F0502020204030204" pitchFamily="34" charset="0"/>
              </a:rPr>
              <a:t>Stawisha</a:t>
            </a:r>
            <a:r>
              <a:rPr lang="en-US" sz="1200" kern="100" dirty="0">
                <a:solidFill>
                  <a:srgbClr val="000000"/>
                </a:solidFill>
                <a:effectLst/>
                <a:highlight>
                  <a:srgbClr val="FFFFFF"/>
                </a:highlight>
                <a:latin typeface="Bell MT" panose="02020503060305020303" pitchFamily="18" charset="0"/>
                <a:ea typeface="Calibri" panose="020F0502020204030204" pitchFamily="34" charset="0"/>
                <a:cs typeface="Calibri" panose="020F0502020204030204" pitchFamily="34" charset="0"/>
              </a:rPr>
              <a:t> Africa Initiative</a:t>
            </a:r>
            <a:endParaRPr lang="en-KE" sz="1200" kern="100" dirty="0">
              <a:effectLst/>
              <a:highlight>
                <a:srgbClr val="FFFFFF"/>
              </a:highlight>
              <a:latin typeface="Aptos" panose="020B0004020202020204" pitchFamily="34" charset="0"/>
              <a:ea typeface="Aptos" panose="020B0004020202020204" pitchFamily="34" charset="0"/>
              <a:cs typeface="Arial" panose="020B0604020202020204" pitchFamily="34" charset="0"/>
            </a:endParaRPr>
          </a:p>
          <a:p>
            <a:pPr marL="342900" lvl="0" indent="-342900" algn="just">
              <a:lnSpc>
                <a:spcPct val="107000"/>
              </a:lnSpc>
              <a:buFont typeface="Symbol" panose="05050102010706020507" pitchFamily="18" charset="2"/>
              <a:buChar char=""/>
            </a:pPr>
            <a:r>
              <a:rPr lang="en-US" sz="1200" kern="100" dirty="0">
                <a:solidFill>
                  <a:srgbClr val="000000"/>
                </a:solidFill>
                <a:effectLst/>
                <a:highlight>
                  <a:srgbClr val="FFFFFF"/>
                </a:highlight>
                <a:latin typeface="Bell MT" panose="02020503060305020303" pitchFamily="18" charset="0"/>
                <a:ea typeface="Calibri" panose="020F0502020204030204" pitchFamily="34" charset="0"/>
                <a:cs typeface="Calibri" panose="020F0502020204030204" pitchFamily="34" charset="0"/>
              </a:rPr>
              <a:t>International Rescue Committee</a:t>
            </a:r>
            <a:endParaRPr lang="en-KE" sz="1200" kern="100" dirty="0">
              <a:effectLst/>
              <a:highlight>
                <a:srgbClr val="FFFFFF"/>
              </a:highlight>
              <a:latin typeface="Aptos" panose="020B0004020202020204" pitchFamily="34" charset="0"/>
              <a:ea typeface="Aptos" panose="020B0004020202020204" pitchFamily="34" charset="0"/>
              <a:cs typeface="Arial" panose="020B0604020202020204" pitchFamily="34" charset="0"/>
            </a:endParaRPr>
          </a:p>
          <a:p>
            <a:pPr marL="342900" lvl="0" indent="-342900" algn="just">
              <a:lnSpc>
                <a:spcPct val="107000"/>
              </a:lnSpc>
              <a:buFont typeface="Symbol" panose="05050102010706020507" pitchFamily="18" charset="2"/>
              <a:buChar char=""/>
            </a:pPr>
            <a:r>
              <a:rPr lang="en-US" sz="1200" kern="100" dirty="0">
                <a:solidFill>
                  <a:srgbClr val="000000"/>
                </a:solidFill>
                <a:effectLst/>
                <a:highlight>
                  <a:srgbClr val="FFFFFF"/>
                </a:highlight>
                <a:latin typeface="Bell MT" panose="02020503060305020303" pitchFamily="18" charset="0"/>
                <a:ea typeface="Calibri" panose="020F0502020204030204" pitchFamily="34" charset="0"/>
                <a:cs typeface="Calibri" panose="020F0502020204030204" pitchFamily="34" charset="0"/>
              </a:rPr>
              <a:t>Collective Rising Leadership Initiative</a:t>
            </a:r>
            <a:endParaRPr lang="en-KE" sz="1200" kern="100" dirty="0">
              <a:effectLst/>
              <a:highlight>
                <a:srgbClr val="FFFFFF"/>
              </a:highlight>
              <a:latin typeface="Aptos" panose="020B0004020202020204" pitchFamily="34" charset="0"/>
              <a:ea typeface="Aptos" panose="020B0004020202020204" pitchFamily="34" charset="0"/>
              <a:cs typeface="Arial" panose="020B0604020202020204" pitchFamily="34" charset="0"/>
            </a:endParaRPr>
          </a:p>
          <a:p>
            <a:pPr marL="342900" lvl="0" indent="-342900" algn="just">
              <a:lnSpc>
                <a:spcPct val="107000"/>
              </a:lnSpc>
              <a:buFont typeface="Symbol" panose="05050102010706020507" pitchFamily="18" charset="2"/>
              <a:buChar char=""/>
            </a:pPr>
            <a:r>
              <a:rPr lang="en-US" sz="1200" kern="100" dirty="0">
                <a:solidFill>
                  <a:srgbClr val="000000"/>
                </a:solidFill>
                <a:effectLst/>
                <a:highlight>
                  <a:srgbClr val="FFFFFF"/>
                </a:highlight>
                <a:latin typeface="Bell MT" panose="02020503060305020303" pitchFamily="18" charset="0"/>
                <a:ea typeface="Calibri" panose="020F0502020204030204" pitchFamily="34" charset="0"/>
                <a:cs typeface="Calibri" panose="020F0502020204030204" pitchFamily="34" charset="0"/>
              </a:rPr>
              <a:t>Sight Savers</a:t>
            </a:r>
            <a:endParaRPr lang="en-KE" sz="1200" kern="100" dirty="0">
              <a:effectLst/>
              <a:highlight>
                <a:srgbClr val="FFFFFF"/>
              </a:highlight>
              <a:latin typeface="Aptos" panose="020B0004020202020204" pitchFamily="34" charset="0"/>
              <a:ea typeface="Aptos" panose="020B0004020202020204" pitchFamily="34" charset="0"/>
              <a:cs typeface="Arial" panose="020B0604020202020204" pitchFamily="34" charset="0"/>
            </a:endParaRPr>
          </a:p>
          <a:p>
            <a:pPr marL="342900" lvl="0" indent="-342900" algn="just">
              <a:lnSpc>
                <a:spcPct val="107000"/>
              </a:lnSpc>
              <a:buFont typeface="Symbol" panose="05050102010706020507" pitchFamily="18" charset="2"/>
              <a:buChar char=""/>
            </a:pPr>
            <a:r>
              <a:rPr lang="en-US" sz="1200" kern="100" dirty="0">
                <a:solidFill>
                  <a:srgbClr val="000000"/>
                </a:solidFill>
                <a:effectLst/>
                <a:highlight>
                  <a:srgbClr val="FFFFFF"/>
                </a:highlight>
                <a:latin typeface="Bell MT" panose="02020503060305020303" pitchFamily="18" charset="0"/>
                <a:ea typeface="Calibri" panose="020F0502020204030204" pitchFamily="34" charset="0"/>
                <a:cs typeface="Calibri" panose="020F0502020204030204" pitchFamily="34" charset="0"/>
              </a:rPr>
              <a:t>New Horizons Global Health Labs</a:t>
            </a:r>
            <a:endParaRPr lang="en-KE" sz="1200" kern="100" dirty="0">
              <a:effectLst/>
              <a:highlight>
                <a:srgbClr val="FFFFFF"/>
              </a:highlight>
              <a:latin typeface="Aptos" panose="020B0004020202020204" pitchFamily="34" charset="0"/>
              <a:ea typeface="Aptos" panose="020B0004020202020204" pitchFamily="34" charset="0"/>
              <a:cs typeface="Arial" panose="020B0604020202020204" pitchFamily="34" charset="0"/>
            </a:endParaRPr>
          </a:p>
          <a:p>
            <a:pPr marL="342900" lvl="0" indent="-342900" algn="just">
              <a:lnSpc>
                <a:spcPct val="107000"/>
              </a:lnSpc>
              <a:buFont typeface="Symbol" panose="05050102010706020507" pitchFamily="18" charset="2"/>
              <a:buChar char=""/>
            </a:pPr>
            <a:r>
              <a:rPr lang="en-US" sz="1200" kern="100" dirty="0">
                <a:solidFill>
                  <a:srgbClr val="000000"/>
                </a:solidFill>
                <a:effectLst/>
                <a:highlight>
                  <a:srgbClr val="FFFFFF"/>
                </a:highlight>
                <a:latin typeface="Bell MT" panose="02020503060305020303" pitchFamily="18" charset="0"/>
                <a:ea typeface="Calibri" panose="020F0502020204030204" pitchFamily="34" charset="0"/>
                <a:cs typeface="Calibri" panose="020F0502020204030204" pitchFamily="34" charset="0"/>
              </a:rPr>
              <a:t>Oxford Management Policy Limited</a:t>
            </a:r>
            <a:endParaRPr lang="en-KE" sz="1200" kern="100" dirty="0">
              <a:effectLst/>
              <a:highlight>
                <a:srgbClr val="FFFFFF"/>
              </a:highlight>
              <a:latin typeface="Aptos" panose="020B0004020202020204" pitchFamily="34" charset="0"/>
              <a:ea typeface="Aptos" panose="020B000402020202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tabLst>
                <a:tab pos="781050" algn="l"/>
              </a:tabLst>
            </a:pPr>
            <a:r>
              <a:rPr lang="en-US" sz="1200" kern="100" dirty="0">
                <a:solidFill>
                  <a:srgbClr val="000000"/>
                </a:solidFill>
                <a:effectLst/>
                <a:highlight>
                  <a:srgbClr val="FFFFFF"/>
                </a:highlight>
                <a:latin typeface="Bell MT" panose="02020503060305020303" pitchFamily="18" charset="0"/>
                <a:ea typeface="Calibri" panose="020F0502020204030204" pitchFamily="34" charset="0"/>
                <a:cs typeface="Calibri" panose="020F0502020204030204" pitchFamily="34" charset="0"/>
              </a:rPr>
              <a:t>Connexus</a:t>
            </a:r>
            <a:endParaRPr lang="en-KE" sz="1200" kern="100" dirty="0">
              <a:effectLst/>
              <a:highlight>
                <a:srgbClr val="FFFFFF"/>
              </a:highlight>
              <a:latin typeface="Aptos" panose="020B0004020202020204" pitchFamily="34" charset="0"/>
              <a:ea typeface="Aptos" panose="020B0004020202020204" pitchFamily="34" charset="0"/>
              <a:cs typeface="Arial" panose="020B0604020202020204" pitchFamily="34" charset="0"/>
            </a:endParaRPr>
          </a:p>
          <a:p>
            <a:pPr marL="0" lvl="0" indent="0" algn="l" rtl="0">
              <a:lnSpc>
                <a:spcPct val="100000"/>
              </a:lnSpc>
              <a:spcBef>
                <a:spcPts val="0"/>
              </a:spcBef>
              <a:spcAft>
                <a:spcPts val="0"/>
              </a:spcAft>
              <a:buSzPts val="1400"/>
              <a:buNone/>
            </a:pPr>
            <a:endParaRPr dirty="0"/>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533041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857051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8" name="Google Shape;52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827394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774674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720353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8" name="Google Shape;52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33765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53306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The total number of projects in 2023 is attributed to the increased number of new projects. In 2023, the 7 CARTA project grants are counted as individual projects and not as one project as previously done. This was done to align to the APHRC financial reporting. This change will now be taken up going forward.</a:t>
            </a:r>
            <a:endParaRPr dirty="0"/>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83671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32460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93068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27167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97599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0390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mp; Content (1 Column)">
  <p:cSld name="Title &amp; Content (1 Column)">
    <p:spTree>
      <p:nvGrpSpPr>
        <p:cNvPr id="1" name="Shape 25"/>
        <p:cNvGrpSpPr/>
        <p:nvPr/>
      </p:nvGrpSpPr>
      <p:grpSpPr>
        <a:xfrm>
          <a:off x="0" y="0"/>
          <a:ext cx="0" cy="0"/>
          <a:chOff x="0" y="0"/>
          <a:chExt cx="0" cy="0"/>
        </a:xfrm>
      </p:grpSpPr>
      <p:sp>
        <p:nvSpPr>
          <p:cNvPr id="26" name="Google Shape;26;p23"/>
          <p:cNvSpPr txBox="1">
            <a:spLocks noGrp="1"/>
          </p:cNvSpPr>
          <p:nvPr>
            <p:ph type="title"/>
          </p:nvPr>
        </p:nvSpPr>
        <p:spPr>
          <a:xfrm>
            <a:off x="1156334" y="357188"/>
            <a:ext cx="22076093" cy="1444626"/>
          </a:xfrm>
          <a:prstGeom prst="rect">
            <a:avLst/>
          </a:prstGeom>
          <a:solidFill>
            <a:srgbClr val="EDECED"/>
          </a:solid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3"/>
          <p:cNvSpPr txBox="1">
            <a:spLocks noGrp="1"/>
          </p:cNvSpPr>
          <p:nvPr>
            <p:ph type="dt" idx="10"/>
          </p:nvPr>
        </p:nvSpPr>
        <p:spPr>
          <a:xfrm>
            <a:off x="1676618" y="12712701"/>
            <a:ext cx="5487114" cy="73025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3"/>
          <p:cNvSpPr txBox="1">
            <a:spLocks noGrp="1"/>
          </p:cNvSpPr>
          <p:nvPr>
            <p:ph type="ftr" idx="11"/>
          </p:nvPr>
        </p:nvSpPr>
        <p:spPr>
          <a:xfrm>
            <a:off x="8720138" y="12634913"/>
            <a:ext cx="6946900" cy="1081087"/>
          </a:xfrm>
          <a:prstGeom prst="rect">
            <a:avLst/>
          </a:prstGeom>
          <a:solidFill>
            <a:schemeClr val="lt1"/>
          </a:soli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sp>
        <p:nvSpPr>
          <p:cNvPr id="30" name="Google Shape;30;p23"/>
          <p:cNvSpPr txBox="1">
            <a:spLocks noGrp="1"/>
          </p:cNvSpPr>
          <p:nvPr>
            <p:ph type="body" idx="1"/>
          </p:nvPr>
        </p:nvSpPr>
        <p:spPr>
          <a:xfrm>
            <a:off x="1068388" y="3285866"/>
            <a:ext cx="22237700" cy="934904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4000"/>
              <a:buNone/>
              <a:defRPr sz="4000"/>
            </a:lvl1pPr>
            <a:lvl2pPr marL="914400" lvl="1" indent="-228600" algn="l">
              <a:lnSpc>
                <a:spcPct val="90000"/>
              </a:lnSpc>
              <a:spcBef>
                <a:spcPts val="1000"/>
              </a:spcBef>
              <a:spcAft>
                <a:spcPts val="0"/>
              </a:spcAft>
              <a:buClr>
                <a:schemeClr val="dk1"/>
              </a:buClr>
              <a:buSzPts val="4800"/>
              <a:buNone/>
              <a:defRPr/>
            </a:lvl2pPr>
            <a:lvl3pPr marL="1371600" lvl="2" indent="-228600" algn="l">
              <a:lnSpc>
                <a:spcPct val="90000"/>
              </a:lnSpc>
              <a:spcBef>
                <a:spcPts val="1000"/>
              </a:spcBef>
              <a:spcAft>
                <a:spcPts val="0"/>
              </a:spcAft>
              <a:buClr>
                <a:schemeClr val="dk1"/>
              </a:buClr>
              <a:buSzPts val="4000"/>
              <a:buNone/>
              <a:defRPr/>
            </a:lvl3pPr>
            <a:lvl4pPr marL="1828800" lvl="3" indent="-228600" algn="l">
              <a:lnSpc>
                <a:spcPct val="90000"/>
              </a:lnSpc>
              <a:spcBef>
                <a:spcPts val="1000"/>
              </a:spcBef>
              <a:spcAft>
                <a:spcPts val="0"/>
              </a:spcAft>
              <a:buClr>
                <a:schemeClr val="dk1"/>
              </a:buClr>
              <a:buSzPts val="3600"/>
              <a:buNone/>
              <a:defRPr/>
            </a:lvl4pPr>
            <a:lvl5pPr marL="2286000" lvl="4" indent="-228600" algn="l">
              <a:lnSpc>
                <a:spcPct val="90000"/>
              </a:lnSpc>
              <a:spcBef>
                <a:spcPts val="1000"/>
              </a:spcBef>
              <a:spcAft>
                <a:spcPts val="0"/>
              </a:spcAft>
              <a:buClr>
                <a:schemeClr val="dk1"/>
              </a:buClr>
              <a:buSzPts val="3600"/>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31" name="Google Shape;31;p23"/>
          <p:cNvSpPr/>
          <p:nvPr/>
        </p:nvSpPr>
        <p:spPr>
          <a:xfrm>
            <a:off x="1005839" y="357188"/>
            <a:ext cx="150495" cy="144462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acts">
  <p:cSld name="Contacts">
    <p:spTree>
      <p:nvGrpSpPr>
        <p:cNvPr id="1" name="Shape 127"/>
        <p:cNvGrpSpPr/>
        <p:nvPr/>
      </p:nvGrpSpPr>
      <p:grpSpPr>
        <a:xfrm>
          <a:off x="0" y="0"/>
          <a:ext cx="0" cy="0"/>
          <a:chOff x="0" y="0"/>
          <a:chExt cx="0" cy="0"/>
        </a:xfrm>
      </p:grpSpPr>
      <p:sp>
        <p:nvSpPr>
          <p:cNvPr id="128" name="Google Shape;128;p33"/>
          <p:cNvSpPr txBox="1">
            <a:spLocks noGrp="1"/>
          </p:cNvSpPr>
          <p:nvPr>
            <p:ph type="dt" idx="10"/>
          </p:nvPr>
        </p:nvSpPr>
        <p:spPr>
          <a:xfrm>
            <a:off x="1676618" y="12712701"/>
            <a:ext cx="5487114" cy="73025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 name="Google Shape;129;p33"/>
          <p:cNvSpPr txBox="1">
            <a:spLocks noGrp="1"/>
          </p:cNvSpPr>
          <p:nvPr>
            <p:ph type="ftr" idx="11"/>
          </p:nvPr>
        </p:nvSpPr>
        <p:spPr>
          <a:xfrm>
            <a:off x="8720138" y="12634913"/>
            <a:ext cx="6946900" cy="1081087"/>
          </a:xfrm>
          <a:prstGeom prst="rect">
            <a:avLst/>
          </a:prstGeom>
          <a:solidFill>
            <a:schemeClr val="lt1"/>
          </a:soli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3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sp>
        <p:nvSpPr>
          <p:cNvPr id="131" name="Google Shape;131;p33"/>
          <p:cNvSpPr txBox="1">
            <a:spLocks noGrp="1"/>
          </p:cNvSpPr>
          <p:nvPr>
            <p:ph type="title"/>
          </p:nvPr>
        </p:nvSpPr>
        <p:spPr>
          <a:xfrm>
            <a:off x="1" y="2511425"/>
            <a:ext cx="24387174" cy="28876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14400"/>
              <a:buFont typeface="Calibri"/>
              <a:buNone/>
              <a:defRPr sz="144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33"/>
          <p:cNvSpPr txBox="1">
            <a:spLocks noGrp="1"/>
          </p:cNvSpPr>
          <p:nvPr>
            <p:ph type="body" idx="1"/>
          </p:nvPr>
        </p:nvSpPr>
        <p:spPr>
          <a:xfrm>
            <a:off x="10802938" y="7197419"/>
            <a:ext cx="9725025" cy="730250"/>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2000"/>
              </a:spcBef>
              <a:spcAft>
                <a:spcPts val="0"/>
              </a:spcAft>
              <a:buClr>
                <a:schemeClr val="dk1"/>
              </a:buClr>
              <a:buSzPts val="4000"/>
              <a:buFont typeface="Calibri"/>
              <a:buNone/>
              <a:defRPr sz="4000"/>
            </a:lvl1pPr>
            <a:lvl2pPr marL="914400" lvl="1" indent="-228600" algn="l">
              <a:lnSpc>
                <a:spcPct val="90000"/>
              </a:lnSpc>
              <a:spcBef>
                <a:spcPts val="1000"/>
              </a:spcBef>
              <a:spcAft>
                <a:spcPts val="0"/>
              </a:spcAft>
              <a:buClr>
                <a:schemeClr val="dk1"/>
              </a:buClr>
              <a:buSzPts val="4800"/>
              <a:buFont typeface="Calibri"/>
              <a:buNone/>
              <a:defRPr/>
            </a:lvl2pPr>
            <a:lvl3pPr marL="1371600" lvl="2" indent="-228600" algn="l">
              <a:lnSpc>
                <a:spcPct val="90000"/>
              </a:lnSpc>
              <a:spcBef>
                <a:spcPts val="1000"/>
              </a:spcBef>
              <a:spcAft>
                <a:spcPts val="0"/>
              </a:spcAft>
              <a:buClr>
                <a:schemeClr val="dk1"/>
              </a:buClr>
              <a:buSzPts val="4000"/>
              <a:buFont typeface="Calibri"/>
              <a:buNone/>
              <a:defRPr/>
            </a:lvl3pPr>
            <a:lvl4pPr marL="1828800" lvl="3" indent="-228600" algn="l">
              <a:lnSpc>
                <a:spcPct val="90000"/>
              </a:lnSpc>
              <a:spcBef>
                <a:spcPts val="1000"/>
              </a:spcBef>
              <a:spcAft>
                <a:spcPts val="0"/>
              </a:spcAft>
              <a:buClr>
                <a:schemeClr val="dk1"/>
              </a:buClr>
              <a:buSzPts val="3600"/>
              <a:buFont typeface="Calibri"/>
              <a:buNone/>
              <a:defRPr/>
            </a:lvl4pPr>
            <a:lvl5pPr marL="2286000" lvl="4" indent="-228600" algn="l">
              <a:lnSpc>
                <a:spcPct val="90000"/>
              </a:lnSpc>
              <a:spcBef>
                <a:spcPts val="1000"/>
              </a:spcBef>
              <a:spcAft>
                <a:spcPts val="0"/>
              </a:spcAft>
              <a:buClr>
                <a:schemeClr val="dk1"/>
              </a:buClr>
              <a:buSzPts val="3600"/>
              <a:buFont typeface="Calibri"/>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33" name="Google Shape;133;p33"/>
          <p:cNvSpPr txBox="1">
            <a:spLocks noGrp="1"/>
          </p:cNvSpPr>
          <p:nvPr>
            <p:ph type="body" idx="2"/>
          </p:nvPr>
        </p:nvSpPr>
        <p:spPr>
          <a:xfrm>
            <a:off x="10802938" y="8365311"/>
            <a:ext cx="9725025" cy="730250"/>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2000"/>
              </a:spcBef>
              <a:spcAft>
                <a:spcPts val="0"/>
              </a:spcAft>
              <a:buClr>
                <a:schemeClr val="dk1"/>
              </a:buClr>
              <a:buSzPts val="4000"/>
              <a:buFont typeface="Calibri"/>
              <a:buNone/>
              <a:defRPr sz="4000"/>
            </a:lvl1pPr>
            <a:lvl2pPr marL="914400" lvl="1" indent="-228600" algn="l">
              <a:lnSpc>
                <a:spcPct val="90000"/>
              </a:lnSpc>
              <a:spcBef>
                <a:spcPts val="1000"/>
              </a:spcBef>
              <a:spcAft>
                <a:spcPts val="0"/>
              </a:spcAft>
              <a:buClr>
                <a:schemeClr val="dk1"/>
              </a:buClr>
              <a:buSzPts val="4800"/>
              <a:buFont typeface="Calibri"/>
              <a:buNone/>
              <a:defRPr/>
            </a:lvl2pPr>
            <a:lvl3pPr marL="1371600" lvl="2" indent="-228600" algn="l">
              <a:lnSpc>
                <a:spcPct val="90000"/>
              </a:lnSpc>
              <a:spcBef>
                <a:spcPts val="1000"/>
              </a:spcBef>
              <a:spcAft>
                <a:spcPts val="0"/>
              </a:spcAft>
              <a:buClr>
                <a:schemeClr val="dk1"/>
              </a:buClr>
              <a:buSzPts val="4000"/>
              <a:buFont typeface="Calibri"/>
              <a:buNone/>
              <a:defRPr/>
            </a:lvl3pPr>
            <a:lvl4pPr marL="1828800" lvl="3" indent="-228600" algn="l">
              <a:lnSpc>
                <a:spcPct val="90000"/>
              </a:lnSpc>
              <a:spcBef>
                <a:spcPts val="1000"/>
              </a:spcBef>
              <a:spcAft>
                <a:spcPts val="0"/>
              </a:spcAft>
              <a:buClr>
                <a:schemeClr val="dk1"/>
              </a:buClr>
              <a:buSzPts val="3600"/>
              <a:buFont typeface="Calibri"/>
              <a:buNone/>
              <a:defRPr/>
            </a:lvl4pPr>
            <a:lvl5pPr marL="2286000" lvl="4" indent="-228600" algn="l">
              <a:lnSpc>
                <a:spcPct val="90000"/>
              </a:lnSpc>
              <a:spcBef>
                <a:spcPts val="1000"/>
              </a:spcBef>
              <a:spcAft>
                <a:spcPts val="0"/>
              </a:spcAft>
              <a:buClr>
                <a:schemeClr val="dk1"/>
              </a:buClr>
              <a:buSzPts val="3600"/>
              <a:buFont typeface="Calibri"/>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34" name="Google Shape;134;p33"/>
          <p:cNvSpPr txBox="1">
            <a:spLocks noGrp="1"/>
          </p:cNvSpPr>
          <p:nvPr>
            <p:ph type="body" idx="3"/>
          </p:nvPr>
        </p:nvSpPr>
        <p:spPr>
          <a:xfrm>
            <a:off x="10802938" y="9533203"/>
            <a:ext cx="9725025" cy="730250"/>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2000"/>
              </a:spcBef>
              <a:spcAft>
                <a:spcPts val="0"/>
              </a:spcAft>
              <a:buClr>
                <a:schemeClr val="dk1"/>
              </a:buClr>
              <a:buSzPts val="4000"/>
              <a:buFont typeface="Calibri"/>
              <a:buNone/>
              <a:defRPr sz="4000"/>
            </a:lvl1pPr>
            <a:lvl2pPr marL="914400" lvl="1" indent="-228600" algn="l">
              <a:lnSpc>
                <a:spcPct val="90000"/>
              </a:lnSpc>
              <a:spcBef>
                <a:spcPts val="1000"/>
              </a:spcBef>
              <a:spcAft>
                <a:spcPts val="0"/>
              </a:spcAft>
              <a:buClr>
                <a:schemeClr val="dk1"/>
              </a:buClr>
              <a:buSzPts val="4800"/>
              <a:buFont typeface="Calibri"/>
              <a:buNone/>
              <a:defRPr/>
            </a:lvl2pPr>
            <a:lvl3pPr marL="1371600" lvl="2" indent="-228600" algn="l">
              <a:lnSpc>
                <a:spcPct val="90000"/>
              </a:lnSpc>
              <a:spcBef>
                <a:spcPts val="1000"/>
              </a:spcBef>
              <a:spcAft>
                <a:spcPts val="0"/>
              </a:spcAft>
              <a:buClr>
                <a:schemeClr val="dk1"/>
              </a:buClr>
              <a:buSzPts val="4000"/>
              <a:buFont typeface="Calibri"/>
              <a:buNone/>
              <a:defRPr/>
            </a:lvl3pPr>
            <a:lvl4pPr marL="1828800" lvl="3" indent="-228600" algn="l">
              <a:lnSpc>
                <a:spcPct val="90000"/>
              </a:lnSpc>
              <a:spcBef>
                <a:spcPts val="1000"/>
              </a:spcBef>
              <a:spcAft>
                <a:spcPts val="0"/>
              </a:spcAft>
              <a:buClr>
                <a:schemeClr val="dk1"/>
              </a:buClr>
              <a:buSzPts val="3600"/>
              <a:buFont typeface="Calibri"/>
              <a:buNone/>
              <a:defRPr/>
            </a:lvl4pPr>
            <a:lvl5pPr marL="2286000" lvl="4" indent="-228600" algn="l">
              <a:lnSpc>
                <a:spcPct val="90000"/>
              </a:lnSpc>
              <a:spcBef>
                <a:spcPts val="1000"/>
              </a:spcBef>
              <a:spcAft>
                <a:spcPts val="0"/>
              </a:spcAft>
              <a:buClr>
                <a:schemeClr val="dk1"/>
              </a:buClr>
              <a:buSzPts val="3600"/>
              <a:buFont typeface="Calibri"/>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35" name="Google Shape;135;p33"/>
          <p:cNvSpPr txBox="1">
            <a:spLocks noGrp="1"/>
          </p:cNvSpPr>
          <p:nvPr>
            <p:ph type="body" idx="4"/>
          </p:nvPr>
        </p:nvSpPr>
        <p:spPr>
          <a:xfrm>
            <a:off x="3857626" y="5391903"/>
            <a:ext cx="16670338" cy="1451810"/>
          </a:xfrm>
          <a:prstGeom prst="rect">
            <a:avLst/>
          </a:prstGeom>
          <a:noFill/>
          <a:ln>
            <a:noFill/>
          </a:ln>
        </p:spPr>
        <p:txBody>
          <a:bodyPr spcFirstLastPara="1" wrap="square" lIns="91425" tIns="45700" rIns="91425" bIns="45700" anchor="ctr" anchorCtr="0">
            <a:noAutofit/>
          </a:bodyPr>
          <a:lstStyle>
            <a:lvl1pPr marL="457200" lvl="0" indent="-228600" algn="ctr">
              <a:lnSpc>
                <a:spcPct val="90000"/>
              </a:lnSpc>
              <a:spcBef>
                <a:spcPts val="2000"/>
              </a:spcBef>
              <a:spcAft>
                <a:spcPts val="0"/>
              </a:spcAft>
              <a:buClr>
                <a:schemeClr val="accent1"/>
              </a:buClr>
              <a:buSzPts val="7200"/>
              <a:buFont typeface="Calibri"/>
              <a:buNone/>
              <a:defRPr sz="7200">
                <a:solidFill>
                  <a:schemeClr val="accent1"/>
                </a:solidFill>
              </a:defRPr>
            </a:lvl1pPr>
            <a:lvl2pPr marL="914400" lvl="1" indent="-228600" algn="l">
              <a:lnSpc>
                <a:spcPct val="90000"/>
              </a:lnSpc>
              <a:spcBef>
                <a:spcPts val="1000"/>
              </a:spcBef>
              <a:spcAft>
                <a:spcPts val="0"/>
              </a:spcAft>
              <a:buClr>
                <a:schemeClr val="dk1"/>
              </a:buClr>
              <a:buSzPts val="4800"/>
              <a:buFont typeface="Calibri"/>
              <a:buNone/>
              <a:defRPr/>
            </a:lvl2pPr>
            <a:lvl3pPr marL="1371600" lvl="2" indent="-228600" algn="l">
              <a:lnSpc>
                <a:spcPct val="90000"/>
              </a:lnSpc>
              <a:spcBef>
                <a:spcPts val="1000"/>
              </a:spcBef>
              <a:spcAft>
                <a:spcPts val="0"/>
              </a:spcAft>
              <a:buClr>
                <a:schemeClr val="dk1"/>
              </a:buClr>
              <a:buSzPts val="4000"/>
              <a:buFont typeface="Calibri"/>
              <a:buNone/>
              <a:defRPr/>
            </a:lvl3pPr>
            <a:lvl4pPr marL="1828800" lvl="3" indent="-228600" algn="l">
              <a:lnSpc>
                <a:spcPct val="90000"/>
              </a:lnSpc>
              <a:spcBef>
                <a:spcPts val="1000"/>
              </a:spcBef>
              <a:spcAft>
                <a:spcPts val="0"/>
              </a:spcAft>
              <a:buClr>
                <a:schemeClr val="dk1"/>
              </a:buClr>
              <a:buSzPts val="3600"/>
              <a:buFont typeface="Calibri"/>
              <a:buNone/>
              <a:defRPr/>
            </a:lvl4pPr>
            <a:lvl5pPr marL="2286000" lvl="4" indent="-228600" algn="l">
              <a:lnSpc>
                <a:spcPct val="90000"/>
              </a:lnSpc>
              <a:spcBef>
                <a:spcPts val="1000"/>
              </a:spcBef>
              <a:spcAft>
                <a:spcPts val="0"/>
              </a:spcAft>
              <a:buClr>
                <a:schemeClr val="dk1"/>
              </a:buClr>
              <a:buSzPts val="3600"/>
              <a:buFont typeface="Calibri"/>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36" name="Google Shape;136;p33"/>
          <p:cNvSpPr/>
          <p:nvPr/>
        </p:nvSpPr>
        <p:spPr>
          <a:xfrm>
            <a:off x="5248275" y="13557250"/>
            <a:ext cx="19138900" cy="158750"/>
          </a:xfrm>
          <a:prstGeom prst="rect">
            <a:avLst/>
          </a:prstGeom>
          <a:solidFill>
            <a:schemeClr val="accent1">
              <a:alpha val="6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7" name="Google Shape;137;p33"/>
          <p:cNvSpPr/>
          <p:nvPr/>
        </p:nvSpPr>
        <p:spPr>
          <a:xfrm>
            <a:off x="0" y="13557250"/>
            <a:ext cx="5248272" cy="158750"/>
          </a:xfrm>
          <a:prstGeom prst="rect">
            <a:avLst/>
          </a:prstGeom>
          <a:solidFill>
            <a:schemeClr val="accent4">
              <a:alpha val="6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Slide (Option 2)">
  <p:cSld name="Main Slide (Option 2)">
    <p:spTree>
      <p:nvGrpSpPr>
        <p:cNvPr id="1" name="Shape 146"/>
        <p:cNvGrpSpPr/>
        <p:nvPr/>
      </p:nvGrpSpPr>
      <p:grpSpPr>
        <a:xfrm>
          <a:off x="0" y="0"/>
          <a:ext cx="0" cy="0"/>
          <a:chOff x="0" y="0"/>
          <a:chExt cx="0" cy="0"/>
        </a:xfrm>
      </p:grpSpPr>
      <p:sp>
        <p:nvSpPr>
          <p:cNvPr id="147" name="Google Shape;147;p22"/>
          <p:cNvSpPr txBox="1">
            <a:spLocks noGrp="1"/>
          </p:cNvSpPr>
          <p:nvPr>
            <p:ph type="dt" idx="10"/>
          </p:nvPr>
        </p:nvSpPr>
        <p:spPr>
          <a:xfrm>
            <a:off x="1676618" y="12712701"/>
            <a:ext cx="5487114" cy="73025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p22"/>
          <p:cNvSpPr txBox="1">
            <a:spLocks noGrp="1"/>
          </p:cNvSpPr>
          <p:nvPr>
            <p:ph type="ftr" idx="11"/>
          </p:nvPr>
        </p:nvSpPr>
        <p:spPr>
          <a:xfrm>
            <a:off x="8720138" y="12634913"/>
            <a:ext cx="6946900" cy="1081087"/>
          </a:xfrm>
          <a:prstGeom prst="rect">
            <a:avLst/>
          </a:prstGeom>
          <a:solidFill>
            <a:schemeClr val="lt1"/>
          </a:soli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p22"/>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sp>
        <p:nvSpPr>
          <p:cNvPr id="150" name="Google Shape;150;p22"/>
          <p:cNvSpPr txBox="1">
            <a:spLocks noGrp="1"/>
          </p:cNvSpPr>
          <p:nvPr>
            <p:ph type="title"/>
          </p:nvPr>
        </p:nvSpPr>
        <p:spPr>
          <a:xfrm>
            <a:off x="1078706" y="5532437"/>
            <a:ext cx="22227381" cy="2651126"/>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4400"/>
              <a:buFont typeface="Calibri"/>
              <a:buNone/>
              <a:defRPr sz="1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22"/>
          <p:cNvSpPr txBox="1">
            <a:spLocks noGrp="1"/>
          </p:cNvSpPr>
          <p:nvPr>
            <p:ph type="body" idx="1"/>
          </p:nvPr>
        </p:nvSpPr>
        <p:spPr>
          <a:xfrm>
            <a:off x="1124903" y="8631267"/>
            <a:ext cx="22181185" cy="1114396"/>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2000"/>
              </a:spcBef>
              <a:spcAft>
                <a:spcPts val="0"/>
              </a:spcAft>
              <a:buClr>
                <a:schemeClr val="dk1"/>
              </a:buClr>
              <a:buSzPts val="4000"/>
              <a:buFont typeface="Calibri"/>
              <a:buNone/>
              <a:defRPr sz="4000"/>
            </a:lvl1pPr>
            <a:lvl2pPr marL="914400" lvl="1" indent="-228600" algn="l">
              <a:lnSpc>
                <a:spcPct val="90000"/>
              </a:lnSpc>
              <a:spcBef>
                <a:spcPts val="1000"/>
              </a:spcBef>
              <a:spcAft>
                <a:spcPts val="0"/>
              </a:spcAft>
              <a:buClr>
                <a:schemeClr val="dk1"/>
              </a:buClr>
              <a:buSzPts val="4800"/>
              <a:buFont typeface="Calibri"/>
              <a:buNone/>
              <a:defRPr/>
            </a:lvl2pPr>
            <a:lvl3pPr marL="1371600" lvl="2" indent="-228600" algn="l">
              <a:lnSpc>
                <a:spcPct val="90000"/>
              </a:lnSpc>
              <a:spcBef>
                <a:spcPts val="1000"/>
              </a:spcBef>
              <a:spcAft>
                <a:spcPts val="0"/>
              </a:spcAft>
              <a:buClr>
                <a:schemeClr val="dk1"/>
              </a:buClr>
              <a:buSzPts val="4000"/>
              <a:buFont typeface="Calibri"/>
              <a:buNone/>
              <a:defRPr/>
            </a:lvl3pPr>
            <a:lvl4pPr marL="1828800" lvl="3" indent="-228600" algn="l">
              <a:lnSpc>
                <a:spcPct val="90000"/>
              </a:lnSpc>
              <a:spcBef>
                <a:spcPts val="1000"/>
              </a:spcBef>
              <a:spcAft>
                <a:spcPts val="0"/>
              </a:spcAft>
              <a:buClr>
                <a:schemeClr val="dk1"/>
              </a:buClr>
              <a:buSzPts val="3600"/>
              <a:buFont typeface="Calibri"/>
              <a:buNone/>
              <a:defRPr/>
            </a:lvl4pPr>
            <a:lvl5pPr marL="2286000" lvl="4" indent="-228600" algn="l">
              <a:lnSpc>
                <a:spcPct val="90000"/>
              </a:lnSpc>
              <a:spcBef>
                <a:spcPts val="1000"/>
              </a:spcBef>
              <a:spcAft>
                <a:spcPts val="0"/>
              </a:spcAft>
              <a:buClr>
                <a:schemeClr val="dk1"/>
              </a:buClr>
              <a:buSzPts val="3600"/>
              <a:buFont typeface="Calibri"/>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52" name="Google Shape;152;p22"/>
          <p:cNvSpPr>
            <a:spLocks noGrp="1"/>
          </p:cNvSpPr>
          <p:nvPr>
            <p:ph type="pic" idx="2"/>
          </p:nvPr>
        </p:nvSpPr>
        <p:spPr>
          <a:xfrm>
            <a:off x="5246688" y="0"/>
            <a:ext cx="19140487" cy="13716000"/>
          </a:xfrm>
          <a:prstGeom prst="rect">
            <a:avLst/>
          </a:prstGeom>
          <a:noFill/>
          <a:ln>
            <a:noFill/>
          </a:ln>
        </p:spPr>
      </p:sp>
      <p:sp>
        <p:nvSpPr>
          <p:cNvPr id="153" name="Google Shape;153;p22"/>
          <p:cNvSpPr txBox="1">
            <a:spLocks noGrp="1"/>
          </p:cNvSpPr>
          <p:nvPr>
            <p:ph type="body" idx="3"/>
          </p:nvPr>
        </p:nvSpPr>
        <p:spPr>
          <a:xfrm>
            <a:off x="1124903" y="10063383"/>
            <a:ext cx="22181185" cy="1114396"/>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2000"/>
              </a:spcBef>
              <a:spcAft>
                <a:spcPts val="0"/>
              </a:spcAft>
              <a:buClr>
                <a:schemeClr val="dk1"/>
              </a:buClr>
              <a:buSzPts val="4000"/>
              <a:buFont typeface="Calibri"/>
              <a:buNone/>
              <a:defRPr sz="4000"/>
            </a:lvl1pPr>
            <a:lvl2pPr marL="914400" lvl="1" indent="-228600" algn="l">
              <a:lnSpc>
                <a:spcPct val="90000"/>
              </a:lnSpc>
              <a:spcBef>
                <a:spcPts val="1000"/>
              </a:spcBef>
              <a:spcAft>
                <a:spcPts val="0"/>
              </a:spcAft>
              <a:buClr>
                <a:schemeClr val="dk1"/>
              </a:buClr>
              <a:buSzPts val="4800"/>
              <a:buFont typeface="Calibri"/>
              <a:buNone/>
              <a:defRPr/>
            </a:lvl2pPr>
            <a:lvl3pPr marL="1371600" lvl="2" indent="-228600" algn="l">
              <a:lnSpc>
                <a:spcPct val="90000"/>
              </a:lnSpc>
              <a:spcBef>
                <a:spcPts val="1000"/>
              </a:spcBef>
              <a:spcAft>
                <a:spcPts val="0"/>
              </a:spcAft>
              <a:buClr>
                <a:schemeClr val="dk1"/>
              </a:buClr>
              <a:buSzPts val="4000"/>
              <a:buFont typeface="Calibri"/>
              <a:buNone/>
              <a:defRPr/>
            </a:lvl3pPr>
            <a:lvl4pPr marL="1828800" lvl="3" indent="-228600" algn="l">
              <a:lnSpc>
                <a:spcPct val="90000"/>
              </a:lnSpc>
              <a:spcBef>
                <a:spcPts val="1000"/>
              </a:spcBef>
              <a:spcAft>
                <a:spcPts val="0"/>
              </a:spcAft>
              <a:buClr>
                <a:schemeClr val="dk1"/>
              </a:buClr>
              <a:buSzPts val="3600"/>
              <a:buFont typeface="Calibri"/>
              <a:buNone/>
              <a:defRPr/>
            </a:lvl4pPr>
            <a:lvl5pPr marL="2286000" lvl="4" indent="-228600" algn="l">
              <a:lnSpc>
                <a:spcPct val="90000"/>
              </a:lnSpc>
              <a:spcBef>
                <a:spcPts val="1000"/>
              </a:spcBef>
              <a:spcAft>
                <a:spcPts val="0"/>
              </a:spcAft>
              <a:buClr>
                <a:schemeClr val="dk1"/>
              </a:buClr>
              <a:buSzPts val="3600"/>
              <a:buFont typeface="Calibri"/>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54"/>
        <p:cNvGrpSpPr/>
        <p:nvPr/>
      </p:nvGrpSpPr>
      <p:grpSpPr>
        <a:xfrm>
          <a:off x="0" y="0"/>
          <a:ext cx="0" cy="0"/>
          <a:chOff x="0" y="0"/>
          <a:chExt cx="0" cy="0"/>
        </a:xfrm>
      </p:grpSpPr>
      <p:sp>
        <p:nvSpPr>
          <p:cNvPr id="155" name="Google Shape;155;p35"/>
          <p:cNvSpPr txBox="1">
            <a:spLocks noGrp="1"/>
          </p:cNvSpPr>
          <p:nvPr>
            <p:ph type="title"/>
          </p:nvPr>
        </p:nvSpPr>
        <p:spPr>
          <a:xfrm>
            <a:off x="1229995" y="1079500"/>
            <a:ext cx="22076093" cy="1444626"/>
          </a:xfrm>
          <a:prstGeom prst="rect">
            <a:avLst/>
          </a:prstGeom>
          <a:solidFill>
            <a:srgbClr val="EDECED"/>
          </a:solid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35"/>
          <p:cNvSpPr txBox="1">
            <a:spLocks noGrp="1"/>
          </p:cNvSpPr>
          <p:nvPr>
            <p:ph type="dt" idx="10"/>
          </p:nvPr>
        </p:nvSpPr>
        <p:spPr>
          <a:xfrm>
            <a:off x="1676618" y="12712701"/>
            <a:ext cx="5487114" cy="73025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35"/>
          <p:cNvSpPr txBox="1">
            <a:spLocks noGrp="1"/>
          </p:cNvSpPr>
          <p:nvPr>
            <p:ph type="ftr" idx="11"/>
          </p:nvPr>
        </p:nvSpPr>
        <p:spPr>
          <a:xfrm>
            <a:off x="8720138" y="12634913"/>
            <a:ext cx="6946900" cy="1081087"/>
          </a:xfrm>
          <a:prstGeom prst="rect">
            <a:avLst/>
          </a:prstGeom>
          <a:solidFill>
            <a:schemeClr val="lt1"/>
          </a:soli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35"/>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sp>
        <p:nvSpPr>
          <p:cNvPr id="159" name="Google Shape;159;p35"/>
          <p:cNvSpPr/>
          <p:nvPr/>
        </p:nvSpPr>
        <p:spPr>
          <a:xfrm>
            <a:off x="1079500" y="1079500"/>
            <a:ext cx="150495" cy="144462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0" name="Google Shape;160;p35"/>
          <p:cNvSpPr txBox="1"/>
          <p:nvPr/>
        </p:nvSpPr>
        <p:spPr>
          <a:xfrm>
            <a:off x="1577684" y="3604016"/>
            <a:ext cx="1001421" cy="1140559"/>
          </a:xfrm>
          <a:prstGeom prst="rect">
            <a:avLst/>
          </a:prstGeom>
          <a:no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600"/>
              <a:buFont typeface="Arial"/>
              <a:buNone/>
            </a:pPr>
            <a:r>
              <a:rPr lang="en-US" sz="6600" b="0" i="0" u="none" strike="noStrike" cap="none">
                <a:solidFill>
                  <a:schemeClr val="lt1"/>
                </a:solidFill>
                <a:latin typeface="Calibri"/>
                <a:ea typeface="Calibri"/>
                <a:cs typeface="Calibri"/>
                <a:sym typeface="Calibri"/>
              </a:rPr>
              <a:t>1</a:t>
            </a:r>
            <a:endParaRPr sz="1400" b="0" i="0" u="none" strike="noStrike" cap="none">
              <a:solidFill>
                <a:srgbClr val="000000"/>
              </a:solidFill>
              <a:latin typeface="Arial"/>
              <a:ea typeface="Arial"/>
              <a:cs typeface="Arial"/>
              <a:sym typeface="Arial"/>
            </a:endParaRPr>
          </a:p>
        </p:txBody>
      </p:sp>
      <p:sp>
        <p:nvSpPr>
          <p:cNvPr id="161" name="Google Shape;161;p35"/>
          <p:cNvSpPr txBox="1">
            <a:spLocks noGrp="1"/>
          </p:cNvSpPr>
          <p:nvPr>
            <p:ph type="body" idx="1"/>
          </p:nvPr>
        </p:nvSpPr>
        <p:spPr>
          <a:xfrm>
            <a:off x="3439887" y="3014644"/>
            <a:ext cx="7363052" cy="954106"/>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2000"/>
              </a:spcBef>
              <a:spcAft>
                <a:spcPts val="0"/>
              </a:spcAft>
              <a:buClr>
                <a:schemeClr val="dk1"/>
              </a:buClr>
              <a:buSzPts val="4000"/>
              <a:buNone/>
              <a:defRPr sz="4000" b="1"/>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62" name="Google Shape;162;p35"/>
          <p:cNvSpPr txBox="1">
            <a:spLocks noGrp="1"/>
          </p:cNvSpPr>
          <p:nvPr>
            <p:ph type="body" idx="2"/>
          </p:nvPr>
        </p:nvSpPr>
        <p:spPr>
          <a:xfrm>
            <a:off x="3439887" y="3982215"/>
            <a:ext cx="7363052" cy="14311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2800"/>
              <a:buNone/>
              <a:defRPr sz="2800" b="0"/>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63" name="Google Shape;163;p35"/>
          <p:cNvSpPr txBox="1">
            <a:spLocks noGrp="1"/>
          </p:cNvSpPr>
          <p:nvPr>
            <p:ph type="body" idx="3"/>
          </p:nvPr>
        </p:nvSpPr>
        <p:spPr>
          <a:xfrm>
            <a:off x="1079500" y="3014645"/>
            <a:ext cx="2017712" cy="2398730"/>
          </a:xfrm>
          <a:prstGeom prst="rect">
            <a:avLst/>
          </a:prstGeom>
          <a:solidFill>
            <a:schemeClr val="accent1"/>
          </a:solidFill>
          <a:ln>
            <a:noFill/>
          </a:ln>
        </p:spPr>
        <p:txBody>
          <a:bodyPr spcFirstLastPara="1" wrap="square" lIns="91425" tIns="45700" rIns="91425" bIns="45700" anchor="ctr" anchorCtr="0">
            <a:normAutofit/>
          </a:bodyPr>
          <a:lstStyle>
            <a:lvl1pPr marL="457200" lvl="0" indent="-228600" algn="ctr">
              <a:lnSpc>
                <a:spcPct val="90000"/>
              </a:lnSpc>
              <a:spcBef>
                <a:spcPts val="2000"/>
              </a:spcBef>
              <a:spcAft>
                <a:spcPts val="0"/>
              </a:spcAft>
              <a:buClr>
                <a:schemeClr val="lt1"/>
              </a:buClr>
              <a:buSzPts val="56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64" name="Google Shape;164;p35"/>
          <p:cNvSpPr txBox="1"/>
          <p:nvPr/>
        </p:nvSpPr>
        <p:spPr>
          <a:xfrm>
            <a:off x="1577684" y="7652944"/>
            <a:ext cx="1001421" cy="1140559"/>
          </a:xfrm>
          <a:prstGeom prst="rect">
            <a:avLst/>
          </a:prstGeom>
          <a:no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600"/>
              <a:buFont typeface="Arial"/>
              <a:buNone/>
            </a:pPr>
            <a:r>
              <a:rPr lang="en-US" sz="6600" b="0" i="0" u="none" strike="noStrike" cap="none">
                <a:solidFill>
                  <a:schemeClr val="lt1"/>
                </a:solidFill>
                <a:latin typeface="Calibri"/>
                <a:ea typeface="Calibri"/>
                <a:cs typeface="Calibri"/>
                <a:sym typeface="Calibri"/>
              </a:rPr>
              <a:t>1</a:t>
            </a:r>
            <a:endParaRPr sz="1400" b="0" i="0" u="none" strike="noStrike" cap="none">
              <a:solidFill>
                <a:srgbClr val="000000"/>
              </a:solidFill>
              <a:latin typeface="Arial"/>
              <a:ea typeface="Arial"/>
              <a:cs typeface="Arial"/>
              <a:sym typeface="Arial"/>
            </a:endParaRPr>
          </a:p>
        </p:txBody>
      </p:sp>
      <p:sp>
        <p:nvSpPr>
          <p:cNvPr id="165" name="Google Shape;165;p35"/>
          <p:cNvSpPr txBox="1">
            <a:spLocks noGrp="1"/>
          </p:cNvSpPr>
          <p:nvPr>
            <p:ph type="body" idx="4"/>
          </p:nvPr>
        </p:nvSpPr>
        <p:spPr>
          <a:xfrm>
            <a:off x="3439887" y="6625413"/>
            <a:ext cx="7363052" cy="954106"/>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2000"/>
              </a:spcBef>
              <a:spcAft>
                <a:spcPts val="0"/>
              </a:spcAft>
              <a:buClr>
                <a:schemeClr val="dk1"/>
              </a:buClr>
              <a:buSzPts val="4000"/>
              <a:buNone/>
              <a:defRPr sz="4000" b="1"/>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66" name="Google Shape;166;p35"/>
          <p:cNvSpPr txBox="1">
            <a:spLocks noGrp="1"/>
          </p:cNvSpPr>
          <p:nvPr>
            <p:ph type="body" idx="5"/>
          </p:nvPr>
        </p:nvSpPr>
        <p:spPr>
          <a:xfrm>
            <a:off x="3439887" y="7592984"/>
            <a:ext cx="7363052" cy="14311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2800"/>
              <a:buNone/>
              <a:defRPr sz="2800" b="0"/>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67" name="Google Shape;167;p35"/>
          <p:cNvSpPr txBox="1">
            <a:spLocks noGrp="1"/>
          </p:cNvSpPr>
          <p:nvPr>
            <p:ph type="body" idx="6"/>
          </p:nvPr>
        </p:nvSpPr>
        <p:spPr>
          <a:xfrm>
            <a:off x="1079500" y="6619474"/>
            <a:ext cx="2017712" cy="2398730"/>
          </a:xfrm>
          <a:prstGeom prst="rect">
            <a:avLst/>
          </a:prstGeom>
          <a:solidFill>
            <a:schemeClr val="accent1"/>
          </a:solidFill>
          <a:ln>
            <a:noFill/>
          </a:ln>
        </p:spPr>
        <p:txBody>
          <a:bodyPr spcFirstLastPara="1" wrap="square" lIns="91425" tIns="45700" rIns="91425" bIns="45700" anchor="ctr" anchorCtr="0">
            <a:normAutofit/>
          </a:bodyPr>
          <a:lstStyle>
            <a:lvl1pPr marL="457200" lvl="0" indent="-228600" algn="ctr">
              <a:lnSpc>
                <a:spcPct val="90000"/>
              </a:lnSpc>
              <a:spcBef>
                <a:spcPts val="2000"/>
              </a:spcBef>
              <a:spcAft>
                <a:spcPts val="0"/>
              </a:spcAft>
              <a:buClr>
                <a:schemeClr val="lt1"/>
              </a:buClr>
              <a:buSzPts val="56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68" name="Google Shape;168;p35"/>
          <p:cNvSpPr txBox="1"/>
          <p:nvPr/>
        </p:nvSpPr>
        <p:spPr>
          <a:xfrm>
            <a:off x="1577684" y="10813674"/>
            <a:ext cx="1001421" cy="1140559"/>
          </a:xfrm>
          <a:prstGeom prst="rect">
            <a:avLst/>
          </a:prstGeom>
          <a:no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600"/>
              <a:buFont typeface="Arial"/>
              <a:buNone/>
            </a:pPr>
            <a:r>
              <a:rPr lang="en-US" sz="6600" b="0" i="0" u="none" strike="noStrike" cap="none">
                <a:solidFill>
                  <a:schemeClr val="lt1"/>
                </a:solidFill>
                <a:latin typeface="Calibri"/>
                <a:ea typeface="Calibri"/>
                <a:cs typeface="Calibri"/>
                <a:sym typeface="Calibri"/>
              </a:rPr>
              <a:t>1</a:t>
            </a:r>
            <a:endParaRPr sz="1400" b="0" i="0" u="none" strike="noStrike" cap="none">
              <a:solidFill>
                <a:srgbClr val="000000"/>
              </a:solidFill>
              <a:latin typeface="Arial"/>
              <a:ea typeface="Arial"/>
              <a:cs typeface="Arial"/>
              <a:sym typeface="Arial"/>
            </a:endParaRPr>
          </a:p>
        </p:txBody>
      </p:sp>
      <p:sp>
        <p:nvSpPr>
          <p:cNvPr id="169" name="Google Shape;169;p35"/>
          <p:cNvSpPr txBox="1">
            <a:spLocks noGrp="1"/>
          </p:cNvSpPr>
          <p:nvPr>
            <p:ph type="body" idx="7"/>
          </p:nvPr>
        </p:nvSpPr>
        <p:spPr>
          <a:xfrm>
            <a:off x="3439887" y="10224302"/>
            <a:ext cx="7363052" cy="954106"/>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2000"/>
              </a:spcBef>
              <a:spcAft>
                <a:spcPts val="0"/>
              </a:spcAft>
              <a:buClr>
                <a:schemeClr val="dk1"/>
              </a:buClr>
              <a:buSzPts val="4000"/>
              <a:buNone/>
              <a:defRPr sz="4000" b="1"/>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70" name="Google Shape;170;p35"/>
          <p:cNvSpPr txBox="1">
            <a:spLocks noGrp="1"/>
          </p:cNvSpPr>
          <p:nvPr>
            <p:ph type="body" idx="8"/>
          </p:nvPr>
        </p:nvSpPr>
        <p:spPr>
          <a:xfrm>
            <a:off x="3439887" y="11191873"/>
            <a:ext cx="7363052" cy="14311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2800"/>
              <a:buNone/>
              <a:defRPr sz="2800" b="0"/>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71" name="Google Shape;171;p35"/>
          <p:cNvSpPr txBox="1">
            <a:spLocks noGrp="1"/>
          </p:cNvSpPr>
          <p:nvPr>
            <p:ph type="body" idx="9"/>
          </p:nvPr>
        </p:nvSpPr>
        <p:spPr>
          <a:xfrm>
            <a:off x="1079500" y="10224303"/>
            <a:ext cx="2017712" cy="2398730"/>
          </a:xfrm>
          <a:prstGeom prst="rect">
            <a:avLst/>
          </a:prstGeom>
          <a:solidFill>
            <a:schemeClr val="accent1"/>
          </a:solidFill>
          <a:ln>
            <a:noFill/>
          </a:ln>
        </p:spPr>
        <p:txBody>
          <a:bodyPr spcFirstLastPara="1" wrap="square" lIns="91425" tIns="45700" rIns="91425" bIns="45700" anchor="ctr" anchorCtr="0">
            <a:normAutofit/>
          </a:bodyPr>
          <a:lstStyle>
            <a:lvl1pPr marL="457200" lvl="0" indent="-228600" algn="ctr">
              <a:lnSpc>
                <a:spcPct val="90000"/>
              </a:lnSpc>
              <a:spcBef>
                <a:spcPts val="2000"/>
              </a:spcBef>
              <a:spcAft>
                <a:spcPts val="0"/>
              </a:spcAft>
              <a:buClr>
                <a:schemeClr val="lt1"/>
              </a:buClr>
              <a:buSzPts val="56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72" name="Google Shape;172;p35"/>
          <p:cNvSpPr txBox="1"/>
          <p:nvPr/>
        </p:nvSpPr>
        <p:spPr>
          <a:xfrm>
            <a:off x="14080833" y="3604016"/>
            <a:ext cx="1001421" cy="1140559"/>
          </a:xfrm>
          <a:prstGeom prst="rect">
            <a:avLst/>
          </a:prstGeom>
          <a:no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600"/>
              <a:buFont typeface="Arial"/>
              <a:buNone/>
            </a:pPr>
            <a:r>
              <a:rPr lang="en-US" sz="6600" b="0" i="0" u="none" strike="noStrike" cap="none">
                <a:solidFill>
                  <a:schemeClr val="lt1"/>
                </a:solidFill>
                <a:latin typeface="Calibri"/>
                <a:ea typeface="Calibri"/>
                <a:cs typeface="Calibri"/>
                <a:sym typeface="Calibri"/>
              </a:rPr>
              <a:t>1</a:t>
            </a:r>
            <a:endParaRPr sz="1400" b="0" i="0" u="none" strike="noStrike" cap="none">
              <a:solidFill>
                <a:srgbClr val="000000"/>
              </a:solidFill>
              <a:latin typeface="Arial"/>
              <a:ea typeface="Arial"/>
              <a:cs typeface="Arial"/>
              <a:sym typeface="Arial"/>
            </a:endParaRPr>
          </a:p>
        </p:txBody>
      </p:sp>
      <p:sp>
        <p:nvSpPr>
          <p:cNvPr id="173" name="Google Shape;173;p35"/>
          <p:cNvSpPr txBox="1">
            <a:spLocks noGrp="1"/>
          </p:cNvSpPr>
          <p:nvPr>
            <p:ph type="body" idx="13"/>
          </p:nvPr>
        </p:nvSpPr>
        <p:spPr>
          <a:xfrm>
            <a:off x="15943036" y="3014644"/>
            <a:ext cx="7363052" cy="954106"/>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2000"/>
              </a:spcBef>
              <a:spcAft>
                <a:spcPts val="0"/>
              </a:spcAft>
              <a:buClr>
                <a:schemeClr val="dk1"/>
              </a:buClr>
              <a:buSzPts val="4000"/>
              <a:buNone/>
              <a:defRPr sz="4000" b="1"/>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74" name="Google Shape;174;p35"/>
          <p:cNvSpPr txBox="1">
            <a:spLocks noGrp="1"/>
          </p:cNvSpPr>
          <p:nvPr>
            <p:ph type="body" idx="14"/>
          </p:nvPr>
        </p:nvSpPr>
        <p:spPr>
          <a:xfrm>
            <a:off x="15943036" y="3982215"/>
            <a:ext cx="7363052" cy="14311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2800"/>
              <a:buNone/>
              <a:defRPr sz="2800" b="0"/>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75" name="Google Shape;175;p35"/>
          <p:cNvSpPr txBox="1">
            <a:spLocks noGrp="1"/>
          </p:cNvSpPr>
          <p:nvPr>
            <p:ph type="body" idx="15"/>
          </p:nvPr>
        </p:nvSpPr>
        <p:spPr>
          <a:xfrm>
            <a:off x="13582649" y="3014645"/>
            <a:ext cx="2017712" cy="2398730"/>
          </a:xfrm>
          <a:prstGeom prst="rect">
            <a:avLst/>
          </a:prstGeom>
          <a:solidFill>
            <a:schemeClr val="accent1"/>
          </a:solidFill>
          <a:ln>
            <a:noFill/>
          </a:ln>
        </p:spPr>
        <p:txBody>
          <a:bodyPr spcFirstLastPara="1" wrap="square" lIns="91425" tIns="45700" rIns="91425" bIns="45700" anchor="ctr" anchorCtr="0">
            <a:normAutofit/>
          </a:bodyPr>
          <a:lstStyle>
            <a:lvl1pPr marL="457200" lvl="0" indent="-228600" algn="ctr">
              <a:lnSpc>
                <a:spcPct val="90000"/>
              </a:lnSpc>
              <a:spcBef>
                <a:spcPts val="2000"/>
              </a:spcBef>
              <a:spcAft>
                <a:spcPts val="0"/>
              </a:spcAft>
              <a:buClr>
                <a:schemeClr val="lt1"/>
              </a:buClr>
              <a:buSzPts val="56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76" name="Google Shape;176;p35"/>
          <p:cNvSpPr txBox="1"/>
          <p:nvPr/>
        </p:nvSpPr>
        <p:spPr>
          <a:xfrm>
            <a:off x="14080833" y="7652944"/>
            <a:ext cx="1001421" cy="1140559"/>
          </a:xfrm>
          <a:prstGeom prst="rect">
            <a:avLst/>
          </a:prstGeom>
          <a:no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600"/>
              <a:buFont typeface="Arial"/>
              <a:buNone/>
            </a:pPr>
            <a:r>
              <a:rPr lang="en-US" sz="6600" b="0" i="0" u="none" strike="noStrike" cap="none">
                <a:solidFill>
                  <a:schemeClr val="lt1"/>
                </a:solidFill>
                <a:latin typeface="Calibri"/>
                <a:ea typeface="Calibri"/>
                <a:cs typeface="Calibri"/>
                <a:sym typeface="Calibri"/>
              </a:rPr>
              <a:t>1</a:t>
            </a:r>
            <a:endParaRPr sz="1400" b="0" i="0" u="none" strike="noStrike" cap="none">
              <a:solidFill>
                <a:srgbClr val="000000"/>
              </a:solidFill>
              <a:latin typeface="Arial"/>
              <a:ea typeface="Arial"/>
              <a:cs typeface="Arial"/>
              <a:sym typeface="Arial"/>
            </a:endParaRPr>
          </a:p>
        </p:txBody>
      </p:sp>
      <p:sp>
        <p:nvSpPr>
          <p:cNvPr id="177" name="Google Shape;177;p35"/>
          <p:cNvSpPr txBox="1">
            <a:spLocks noGrp="1"/>
          </p:cNvSpPr>
          <p:nvPr>
            <p:ph type="body" idx="16"/>
          </p:nvPr>
        </p:nvSpPr>
        <p:spPr>
          <a:xfrm>
            <a:off x="15943036" y="6625413"/>
            <a:ext cx="7363052" cy="954106"/>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2000"/>
              </a:spcBef>
              <a:spcAft>
                <a:spcPts val="0"/>
              </a:spcAft>
              <a:buClr>
                <a:schemeClr val="dk1"/>
              </a:buClr>
              <a:buSzPts val="4000"/>
              <a:buNone/>
              <a:defRPr sz="4000" b="1"/>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78" name="Google Shape;178;p35"/>
          <p:cNvSpPr txBox="1">
            <a:spLocks noGrp="1"/>
          </p:cNvSpPr>
          <p:nvPr>
            <p:ph type="body" idx="17"/>
          </p:nvPr>
        </p:nvSpPr>
        <p:spPr>
          <a:xfrm>
            <a:off x="15943036" y="7592984"/>
            <a:ext cx="7363052" cy="14311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2800"/>
              <a:buNone/>
              <a:defRPr sz="2800" b="0"/>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79" name="Google Shape;179;p35"/>
          <p:cNvSpPr txBox="1">
            <a:spLocks noGrp="1"/>
          </p:cNvSpPr>
          <p:nvPr>
            <p:ph type="body" idx="18"/>
          </p:nvPr>
        </p:nvSpPr>
        <p:spPr>
          <a:xfrm>
            <a:off x="13582649" y="6619474"/>
            <a:ext cx="2017712" cy="2398730"/>
          </a:xfrm>
          <a:prstGeom prst="rect">
            <a:avLst/>
          </a:prstGeom>
          <a:solidFill>
            <a:schemeClr val="accent1"/>
          </a:solidFill>
          <a:ln>
            <a:noFill/>
          </a:ln>
        </p:spPr>
        <p:txBody>
          <a:bodyPr spcFirstLastPara="1" wrap="square" lIns="91425" tIns="45700" rIns="91425" bIns="45700" anchor="ctr" anchorCtr="0">
            <a:normAutofit/>
          </a:bodyPr>
          <a:lstStyle>
            <a:lvl1pPr marL="457200" lvl="0" indent="-228600" algn="ctr">
              <a:lnSpc>
                <a:spcPct val="90000"/>
              </a:lnSpc>
              <a:spcBef>
                <a:spcPts val="2000"/>
              </a:spcBef>
              <a:spcAft>
                <a:spcPts val="0"/>
              </a:spcAft>
              <a:buClr>
                <a:schemeClr val="lt1"/>
              </a:buClr>
              <a:buSzPts val="56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80" name="Google Shape;180;p35"/>
          <p:cNvSpPr txBox="1"/>
          <p:nvPr/>
        </p:nvSpPr>
        <p:spPr>
          <a:xfrm>
            <a:off x="14080833" y="10813674"/>
            <a:ext cx="1001421" cy="1140559"/>
          </a:xfrm>
          <a:prstGeom prst="rect">
            <a:avLst/>
          </a:prstGeom>
          <a:no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600"/>
              <a:buFont typeface="Arial"/>
              <a:buNone/>
            </a:pPr>
            <a:r>
              <a:rPr lang="en-US" sz="6600" b="0" i="0" u="none" strike="noStrike" cap="none">
                <a:solidFill>
                  <a:schemeClr val="lt1"/>
                </a:solidFill>
                <a:latin typeface="Calibri"/>
                <a:ea typeface="Calibri"/>
                <a:cs typeface="Calibri"/>
                <a:sym typeface="Calibri"/>
              </a:rPr>
              <a:t>1</a:t>
            </a:r>
            <a:endParaRPr sz="1400" b="0" i="0" u="none" strike="noStrike" cap="none">
              <a:solidFill>
                <a:srgbClr val="000000"/>
              </a:solidFill>
              <a:latin typeface="Arial"/>
              <a:ea typeface="Arial"/>
              <a:cs typeface="Arial"/>
              <a:sym typeface="Arial"/>
            </a:endParaRPr>
          </a:p>
        </p:txBody>
      </p:sp>
      <p:sp>
        <p:nvSpPr>
          <p:cNvPr id="181" name="Google Shape;181;p35"/>
          <p:cNvSpPr txBox="1">
            <a:spLocks noGrp="1"/>
          </p:cNvSpPr>
          <p:nvPr>
            <p:ph type="body" idx="19"/>
          </p:nvPr>
        </p:nvSpPr>
        <p:spPr>
          <a:xfrm>
            <a:off x="15943036" y="10224302"/>
            <a:ext cx="7363052" cy="954106"/>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2000"/>
              </a:spcBef>
              <a:spcAft>
                <a:spcPts val="0"/>
              </a:spcAft>
              <a:buClr>
                <a:schemeClr val="dk1"/>
              </a:buClr>
              <a:buSzPts val="4000"/>
              <a:buNone/>
              <a:defRPr sz="4000" b="1"/>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82" name="Google Shape;182;p35"/>
          <p:cNvSpPr txBox="1">
            <a:spLocks noGrp="1"/>
          </p:cNvSpPr>
          <p:nvPr>
            <p:ph type="body" idx="20"/>
          </p:nvPr>
        </p:nvSpPr>
        <p:spPr>
          <a:xfrm>
            <a:off x="15943036" y="11191873"/>
            <a:ext cx="7363052" cy="143116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2800"/>
              <a:buNone/>
              <a:defRPr sz="2800" b="0"/>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83" name="Google Shape;183;p35"/>
          <p:cNvSpPr txBox="1">
            <a:spLocks noGrp="1"/>
          </p:cNvSpPr>
          <p:nvPr>
            <p:ph type="body" idx="21"/>
          </p:nvPr>
        </p:nvSpPr>
        <p:spPr>
          <a:xfrm>
            <a:off x="13582649" y="10224303"/>
            <a:ext cx="2017712" cy="2398730"/>
          </a:xfrm>
          <a:prstGeom prst="rect">
            <a:avLst/>
          </a:prstGeom>
          <a:solidFill>
            <a:schemeClr val="accent1"/>
          </a:solidFill>
          <a:ln>
            <a:noFill/>
          </a:ln>
        </p:spPr>
        <p:txBody>
          <a:bodyPr spcFirstLastPara="1" wrap="square" lIns="91425" tIns="45700" rIns="91425" bIns="45700" anchor="ctr" anchorCtr="0">
            <a:normAutofit/>
          </a:bodyPr>
          <a:lstStyle>
            <a:lvl1pPr marL="457200" lvl="0" indent="-228600" algn="ctr">
              <a:lnSpc>
                <a:spcPct val="90000"/>
              </a:lnSpc>
              <a:spcBef>
                <a:spcPts val="2000"/>
              </a:spcBef>
              <a:spcAft>
                <a:spcPts val="0"/>
              </a:spcAft>
              <a:buClr>
                <a:schemeClr val="lt1"/>
              </a:buClr>
              <a:buSzPts val="56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1000"/>
              </a:spcBef>
              <a:spcAft>
                <a:spcPts val="0"/>
              </a:spcAft>
              <a:buClr>
                <a:schemeClr val="dk1"/>
              </a:buClr>
              <a:buSzPts val="1800"/>
              <a:buChar char="•"/>
              <a:defRPr/>
            </a:lvl3pPr>
            <a:lvl4pPr marL="1828800" lvl="3" indent="-342900" algn="l">
              <a:lnSpc>
                <a:spcPct val="90000"/>
              </a:lnSpc>
              <a:spcBef>
                <a:spcPts val="1000"/>
              </a:spcBef>
              <a:spcAft>
                <a:spcPts val="0"/>
              </a:spcAft>
              <a:buClr>
                <a:schemeClr val="dk1"/>
              </a:buClr>
              <a:buSzPts val="1800"/>
              <a:buChar char="•"/>
              <a:defRPr/>
            </a:lvl4pPr>
            <a:lvl5pPr marL="2286000" lvl="4" indent="-342900" algn="l">
              <a:lnSpc>
                <a:spcPct val="90000"/>
              </a:lnSpc>
              <a:spcBef>
                <a:spcPts val="1000"/>
              </a:spcBef>
              <a:spcAft>
                <a:spcPts val="0"/>
              </a:spcAft>
              <a:buClr>
                <a:schemeClr val="dk1"/>
              </a:buClr>
              <a:buSzPts val="1800"/>
              <a:buChar char="•"/>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mp; Content (3 Columns)">
  <p:cSld name="Title &amp; Content (3 Columns)">
    <p:spTree>
      <p:nvGrpSpPr>
        <p:cNvPr id="1" name="Shape 184"/>
        <p:cNvGrpSpPr/>
        <p:nvPr/>
      </p:nvGrpSpPr>
      <p:grpSpPr>
        <a:xfrm>
          <a:off x="0" y="0"/>
          <a:ext cx="0" cy="0"/>
          <a:chOff x="0" y="0"/>
          <a:chExt cx="0" cy="0"/>
        </a:xfrm>
      </p:grpSpPr>
      <p:sp>
        <p:nvSpPr>
          <p:cNvPr id="185" name="Google Shape;185;p36"/>
          <p:cNvSpPr txBox="1">
            <a:spLocks noGrp="1"/>
          </p:cNvSpPr>
          <p:nvPr>
            <p:ph type="title"/>
          </p:nvPr>
        </p:nvSpPr>
        <p:spPr>
          <a:xfrm>
            <a:off x="1229995" y="1079500"/>
            <a:ext cx="22076093" cy="1444626"/>
          </a:xfrm>
          <a:prstGeom prst="rect">
            <a:avLst/>
          </a:prstGeom>
          <a:solidFill>
            <a:srgbClr val="EDECED"/>
          </a:solid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36"/>
          <p:cNvSpPr txBox="1">
            <a:spLocks noGrp="1"/>
          </p:cNvSpPr>
          <p:nvPr>
            <p:ph type="dt" idx="10"/>
          </p:nvPr>
        </p:nvSpPr>
        <p:spPr>
          <a:xfrm>
            <a:off x="1676618" y="12712701"/>
            <a:ext cx="5487114" cy="73025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36"/>
          <p:cNvSpPr txBox="1">
            <a:spLocks noGrp="1"/>
          </p:cNvSpPr>
          <p:nvPr>
            <p:ph type="ftr" idx="11"/>
          </p:nvPr>
        </p:nvSpPr>
        <p:spPr>
          <a:xfrm>
            <a:off x="8720138" y="12634913"/>
            <a:ext cx="6946900" cy="1081087"/>
          </a:xfrm>
          <a:prstGeom prst="rect">
            <a:avLst/>
          </a:prstGeom>
          <a:solidFill>
            <a:schemeClr val="lt1"/>
          </a:soli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8" name="Google Shape;188;p36"/>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sp>
        <p:nvSpPr>
          <p:cNvPr id="189" name="Google Shape;189;p36"/>
          <p:cNvSpPr txBox="1">
            <a:spLocks noGrp="1"/>
          </p:cNvSpPr>
          <p:nvPr>
            <p:ph type="body" idx="1"/>
          </p:nvPr>
        </p:nvSpPr>
        <p:spPr>
          <a:xfrm>
            <a:off x="1068386" y="3304674"/>
            <a:ext cx="7123250" cy="933024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4000"/>
              <a:buNone/>
              <a:defRPr sz="4000"/>
            </a:lvl1pPr>
            <a:lvl2pPr marL="914400" lvl="1" indent="-228600" algn="l">
              <a:lnSpc>
                <a:spcPct val="90000"/>
              </a:lnSpc>
              <a:spcBef>
                <a:spcPts val="1000"/>
              </a:spcBef>
              <a:spcAft>
                <a:spcPts val="0"/>
              </a:spcAft>
              <a:buClr>
                <a:schemeClr val="dk1"/>
              </a:buClr>
              <a:buSzPts val="4800"/>
              <a:buNone/>
              <a:defRPr/>
            </a:lvl2pPr>
            <a:lvl3pPr marL="1371600" lvl="2" indent="-228600" algn="l">
              <a:lnSpc>
                <a:spcPct val="90000"/>
              </a:lnSpc>
              <a:spcBef>
                <a:spcPts val="1000"/>
              </a:spcBef>
              <a:spcAft>
                <a:spcPts val="0"/>
              </a:spcAft>
              <a:buClr>
                <a:schemeClr val="dk1"/>
              </a:buClr>
              <a:buSzPts val="4000"/>
              <a:buNone/>
              <a:defRPr/>
            </a:lvl3pPr>
            <a:lvl4pPr marL="1828800" lvl="3" indent="-228600" algn="l">
              <a:lnSpc>
                <a:spcPct val="90000"/>
              </a:lnSpc>
              <a:spcBef>
                <a:spcPts val="1000"/>
              </a:spcBef>
              <a:spcAft>
                <a:spcPts val="0"/>
              </a:spcAft>
              <a:buClr>
                <a:schemeClr val="dk1"/>
              </a:buClr>
              <a:buSzPts val="3600"/>
              <a:buNone/>
              <a:defRPr/>
            </a:lvl4pPr>
            <a:lvl5pPr marL="2286000" lvl="4" indent="-228600" algn="l">
              <a:lnSpc>
                <a:spcPct val="90000"/>
              </a:lnSpc>
              <a:spcBef>
                <a:spcPts val="1000"/>
              </a:spcBef>
              <a:spcAft>
                <a:spcPts val="0"/>
              </a:spcAft>
              <a:buClr>
                <a:schemeClr val="dk1"/>
              </a:buClr>
              <a:buSzPts val="3600"/>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90" name="Google Shape;190;p36"/>
          <p:cNvSpPr txBox="1">
            <a:spLocks noGrp="1"/>
          </p:cNvSpPr>
          <p:nvPr>
            <p:ph type="body" idx="2"/>
          </p:nvPr>
        </p:nvSpPr>
        <p:spPr>
          <a:xfrm>
            <a:off x="8625612" y="3304674"/>
            <a:ext cx="7123250" cy="933024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4000"/>
              <a:buNone/>
              <a:defRPr sz="4000"/>
            </a:lvl1pPr>
            <a:lvl2pPr marL="914400" lvl="1" indent="-228600" algn="l">
              <a:lnSpc>
                <a:spcPct val="90000"/>
              </a:lnSpc>
              <a:spcBef>
                <a:spcPts val="1000"/>
              </a:spcBef>
              <a:spcAft>
                <a:spcPts val="0"/>
              </a:spcAft>
              <a:buClr>
                <a:schemeClr val="dk1"/>
              </a:buClr>
              <a:buSzPts val="4800"/>
              <a:buNone/>
              <a:defRPr/>
            </a:lvl2pPr>
            <a:lvl3pPr marL="1371600" lvl="2" indent="-228600" algn="l">
              <a:lnSpc>
                <a:spcPct val="90000"/>
              </a:lnSpc>
              <a:spcBef>
                <a:spcPts val="1000"/>
              </a:spcBef>
              <a:spcAft>
                <a:spcPts val="0"/>
              </a:spcAft>
              <a:buClr>
                <a:schemeClr val="dk1"/>
              </a:buClr>
              <a:buSzPts val="4000"/>
              <a:buNone/>
              <a:defRPr/>
            </a:lvl3pPr>
            <a:lvl4pPr marL="1828800" lvl="3" indent="-228600" algn="l">
              <a:lnSpc>
                <a:spcPct val="90000"/>
              </a:lnSpc>
              <a:spcBef>
                <a:spcPts val="1000"/>
              </a:spcBef>
              <a:spcAft>
                <a:spcPts val="0"/>
              </a:spcAft>
              <a:buClr>
                <a:schemeClr val="dk1"/>
              </a:buClr>
              <a:buSzPts val="3600"/>
              <a:buNone/>
              <a:defRPr/>
            </a:lvl4pPr>
            <a:lvl5pPr marL="2286000" lvl="4" indent="-228600" algn="l">
              <a:lnSpc>
                <a:spcPct val="90000"/>
              </a:lnSpc>
              <a:spcBef>
                <a:spcPts val="1000"/>
              </a:spcBef>
              <a:spcAft>
                <a:spcPts val="0"/>
              </a:spcAft>
              <a:buClr>
                <a:schemeClr val="dk1"/>
              </a:buClr>
              <a:buSzPts val="3600"/>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91" name="Google Shape;191;p36"/>
          <p:cNvSpPr txBox="1">
            <a:spLocks noGrp="1"/>
          </p:cNvSpPr>
          <p:nvPr>
            <p:ph type="body" idx="3"/>
          </p:nvPr>
        </p:nvSpPr>
        <p:spPr>
          <a:xfrm>
            <a:off x="16182838" y="3304674"/>
            <a:ext cx="7123250" cy="933024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4000"/>
              <a:buNone/>
              <a:defRPr sz="4000"/>
            </a:lvl1pPr>
            <a:lvl2pPr marL="914400" lvl="1" indent="-228600" algn="l">
              <a:lnSpc>
                <a:spcPct val="90000"/>
              </a:lnSpc>
              <a:spcBef>
                <a:spcPts val="1000"/>
              </a:spcBef>
              <a:spcAft>
                <a:spcPts val="0"/>
              </a:spcAft>
              <a:buClr>
                <a:schemeClr val="dk1"/>
              </a:buClr>
              <a:buSzPts val="4800"/>
              <a:buNone/>
              <a:defRPr/>
            </a:lvl2pPr>
            <a:lvl3pPr marL="1371600" lvl="2" indent="-228600" algn="l">
              <a:lnSpc>
                <a:spcPct val="90000"/>
              </a:lnSpc>
              <a:spcBef>
                <a:spcPts val="1000"/>
              </a:spcBef>
              <a:spcAft>
                <a:spcPts val="0"/>
              </a:spcAft>
              <a:buClr>
                <a:schemeClr val="dk1"/>
              </a:buClr>
              <a:buSzPts val="4000"/>
              <a:buNone/>
              <a:defRPr/>
            </a:lvl3pPr>
            <a:lvl4pPr marL="1828800" lvl="3" indent="-228600" algn="l">
              <a:lnSpc>
                <a:spcPct val="90000"/>
              </a:lnSpc>
              <a:spcBef>
                <a:spcPts val="1000"/>
              </a:spcBef>
              <a:spcAft>
                <a:spcPts val="0"/>
              </a:spcAft>
              <a:buClr>
                <a:schemeClr val="dk1"/>
              </a:buClr>
              <a:buSzPts val="3600"/>
              <a:buNone/>
              <a:defRPr/>
            </a:lvl4pPr>
            <a:lvl5pPr marL="2286000" lvl="4" indent="-228600" algn="l">
              <a:lnSpc>
                <a:spcPct val="90000"/>
              </a:lnSpc>
              <a:spcBef>
                <a:spcPts val="1000"/>
              </a:spcBef>
              <a:spcAft>
                <a:spcPts val="0"/>
              </a:spcAft>
              <a:buClr>
                <a:schemeClr val="dk1"/>
              </a:buClr>
              <a:buSzPts val="3600"/>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92" name="Google Shape;192;p36"/>
          <p:cNvSpPr/>
          <p:nvPr/>
        </p:nvSpPr>
        <p:spPr>
          <a:xfrm>
            <a:off x="1079500" y="1079500"/>
            <a:ext cx="150495" cy="144462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mp; Content (5 Columns)">
  <p:cSld name="Title &amp; Content (5 Columns)">
    <p:spTree>
      <p:nvGrpSpPr>
        <p:cNvPr id="1" name="Shape 193"/>
        <p:cNvGrpSpPr/>
        <p:nvPr/>
      </p:nvGrpSpPr>
      <p:grpSpPr>
        <a:xfrm>
          <a:off x="0" y="0"/>
          <a:ext cx="0" cy="0"/>
          <a:chOff x="0" y="0"/>
          <a:chExt cx="0" cy="0"/>
        </a:xfrm>
      </p:grpSpPr>
      <p:sp>
        <p:nvSpPr>
          <p:cNvPr id="194" name="Google Shape;194;p37"/>
          <p:cNvSpPr txBox="1">
            <a:spLocks noGrp="1"/>
          </p:cNvSpPr>
          <p:nvPr>
            <p:ph type="title"/>
          </p:nvPr>
        </p:nvSpPr>
        <p:spPr>
          <a:xfrm>
            <a:off x="1229995" y="1079500"/>
            <a:ext cx="22076093" cy="1444626"/>
          </a:xfrm>
          <a:prstGeom prst="rect">
            <a:avLst/>
          </a:prstGeom>
          <a:solidFill>
            <a:srgbClr val="EDECED"/>
          </a:solid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5" name="Google Shape;195;p37"/>
          <p:cNvSpPr txBox="1">
            <a:spLocks noGrp="1"/>
          </p:cNvSpPr>
          <p:nvPr>
            <p:ph type="dt" idx="10"/>
          </p:nvPr>
        </p:nvSpPr>
        <p:spPr>
          <a:xfrm>
            <a:off x="1676618" y="12712701"/>
            <a:ext cx="5487114" cy="73025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6" name="Google Shape;196;p37"/>
          <p:cNvSpPr txBox="1">
            <a:spLocks noGrp="1"/>
          </p:cNvSpPr>
          <p:nvPr>
            <p:ph type="ftr" idx="11"/>
          </p:nvPr>
        </p:nvSpPr>
        <p:spPr>
          <a:xfrm>
            <a:off x="8720138" y="12634913"/>
            <a:ext cx="6946900" cy="1081087"/>
          </a:xfrm>
          <a:prstGeom prst="rect">
            <a:avLst/>
          </a:prstGeom>
          <a:solidFill>
            <a:schemeClr val="lt1"/>
          </a:soli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7" name="Google Shape;197;p37"/>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sp>
        <p:nvSpPr>
          <p:cNvPr id="198" name="Google Shape;198;p37"/>
          <p:cNvSpPr txBox="1">
            <a:spLocks noGrp="1"/>
          </p:cNvSpPr>
          <p:nvPr>
            <p:ph type="body" idx="1"/>
          </p:nvPr>
        </p:nvSpPr>
        <p:spPr>
          <a:xfrm>
            <a:off x="1068386" y="3256546"/>
            <a:ext cx="4165774" cy="937836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4000"/>
              <a:buNone/>
              <a:defRPr sz="4000"/>
            </a:lvl1pPr>
            <a:lvl2pPr marL="914400" lvl="1" indent="-228600" algn="l">
              <a:lnSpc>
                <a:spcPct val="90000"/>
              </a:lnSpc>
              <a:spcBef>
                <a:spcPts val="1000"/>
              </a:spcBef>
              <a:spcAft>
                <a:spcPts val="0"/>
              </a:spcAft>
              <a:buClr>
                <a:schemeClr val="dk1"/>
              </a:buClr>
              <a:buSzPts val="4800"/>
              <a:buNone/>
              <a:defRPr/>
            </a:lvl2pPr>
            <a:lvl3pPr marL="1371600" lvl="2" indent="-228600" algn="l">
              <a:lnSpc>
                <a:spcPct val="90000"/>
              </a:lnSpc>
              <a:spcBef>
                <a:spcPts val="1000"/>
              </a:spcBef>
              <a:spcAft>
                <a:spcPts val="0"/>
              </a:spcAft>
              <a:buClr>
                <a:schemeClr val="dk1"/>
              </a:buClr>
              <a:buSzPts val="4000"/>
              <a:buNone/>
              <a:defRPr/>
            </a:lvl3pPr>
            <a:lvl4pPr marL="1828800" lvl="3" indent="-228600" algn="l">
              <a:lnSpc>
                <a:spcPct val="90000"/>
              </a:lnSpc>
              <a:spcBef>
                <a:spcPts val="1000"/>
              </a:spcBef>
              <a:spcAft>
                <a:spcPts val="0"/>
              </a:spcAft>
              <a:buClr>
                <a:schemeClr val="dk1"/>
              </a:buClr>
              <a:buSzPts val="3600"/>
              <a:buNone/>
              <a:defRPr/>
            </a:lvl4pPr>
            <a:lvl5pPr marL="2286000" lvl="4" indent="-228600" algn="l">
              <a:lnSpc>
                <a:spcPct val="90000"/>
              </a:lnSpc>
              <a:spcBef>
                <a:spcPts val="1000"/>
              </a:spcBef>
              <a:spcAft>
                <a:spcPts val="0"/>
              </a:spcAft>
              <a:buClr>
                <a:schemeClr val="dk1"/>
              </a:buClr>
              <a:buSzPts val="3600"/>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99" name="Google Shape;199;p37"/>
          <p:cNvSpPr txBox="1">
            <a:spLocks noGrp="1"/>
          </p:cNvSpPr>
          <p:nvPr>
            <p:ph type="body" idx="2"/>
          </p:nvPr>
        </p:nvSpPr>
        <p:spPr>
          <a:xfrm>
            <a:off x="5586015" y="3256546"/>
            <a:ext cx="4165774" cy="937836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4000"/>
              <a:buNone/>
              <a:defRPr sz="4000"/>
            </a:lvl1pPr>
            <a:lvl2pPr marL="914400" lvl="1" indent="-228600" algn="l">
              <a:lnSpc>
                <a:spcPct val="90000"/>
              </a:lnSpc>
              <a:spcBef>
                <a:spcPts val="1000"/>
              </a:spcBef>
              <a:spcAft>
                <a:spcPts val="0"/>
              </a:spcAft>
              <a:buClr>
                <a:schemeClr val="dk1"/>
              </a:buClr>
              <a:buSzPts val="4800"/>
              <a:buNone/>
              <a:defRPr/>
            </a:lvl2pPr>
            <a:lvl3pPr marL="1371600" lvl="2" indent="-228600" algn="l">
              <a:lnSpc>
                <a:spcPct val="90000"/>
              </a:lnSpc>
              <a:spcBef>
                <a:spcPts val="1000"/>
              </a:spcBef>
              <a:spcAft>
                <a:spcPts val="0"/>
              </a:spcAft>
              <a:buClr>
                <a:schemeClr val="dk1"/>
              </a:buClr>
              <a:buSzPts val="4000"/>
              <a:buNone/>
              <a:defRPr/>
            </a:lvl3pPr>
            <a:lvl4pPr marL="1828800" lvl="3" indent="-228600" algn="l">
              <a:lnSpc>
                <a:spcPct val="90000"/>
              </a:lnSpc>
              <a:spcBef>
                <a:spcPts val="1000"/>
              </a:spcBef>
              <a:spcAft>
                <a:spcPts val="0"/>
              </a:spcAft>
              <a:buClr>
                <a:schemeClr val="dk1"/>
              </a:buClr>
              <a:buSzPts val="3600"/>
              <a:buNone/>
              <a:defRPr/>
            </a:lvl4pPr>
            <a:lvl5pPr marL="2286000" lvl="4" indent="-228600" algn="l">
              <a:lnSpc>
                <a:spcPct val="90000"/>
              </a:lnSpc>
              <a:spcBef>
                <a:spcPts val="1000"/>
              </a:spcBef>
              <a:spcAft>
                <a:spcPts val="0"/>
              </a:spcAft>
              <a:buClr>
                <a:schemeClr val="dk1"/>
              </a:buClr>
              <a:buSzPts val="3600"/>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200" name="Google Shape;200;p37"/>
          <p:cNvSpPr txBox="1">
            <a:spLocks noGrp="1"/>
          </p:cNvSpPr>
          <p:nvPr>
            <p:ph type="body" idx="3"/>
          </p:nvPr>
        </p:nvSpPr>
        <p:spPr>
          <a:xfrm>
            <a:off x="10103644" y="3256546"/>
            <a:ext cx="4165774" cy="937836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4000"/>
              <a:buNone/>
              <a:defRPr sz="4000"/>
            </a:lvl1pPr>
            <a:lvl2pPr marL="914400" lvl="1" indent="-228600" algn="l">
              <a:lnSpc>
                <a:spcPct val="90000"/>
              </a:lnSpc>
              <a:spcBef>
                <a:spcPts val="1000"/>
              </a:spcBef>
              <a:spcAft>
                <a:spcPts val="0"/>
              </a:spcAft>
              <a:buClr>
                <a:schemeClr val="dk1"/>
              </a:buClr>
              <a:buSzPts val="4800"/>
              <a:buNone/>
              <a:defRPr/>
            </a:lvl2pPr>
            <a:lvl3pPr marL="1371600" lvl="2" indent="-228600" algn="l">
              <a:lnSpc>
                <a:spcPct val="90000"/>
              </a:lnSpc>
              <a:spcBef>
                <a:spcPts val="1000"/>
              </a:spcBef>
              <a:spcAft>
                <a:spcPts val="0"/>
              </a:spcAft>
              <a:buClr>
                <a:schemeClr val="dk1"/>
              </a:buClr>
              <a:buSzPts val="4000"/>
              <a:buNone/>
              <a:defRPr/>
            </a:lvl3pPr>
            <a:lvl4pPr marL="1828800" lvl="3" indent="-228600" algn="l">
              <a:lnSpc>
                <a:spcPct val="90000"/>
              </a:lnSpc>
              <a:spcBef>
                <a:spcPts val="1000"/>
              </a:spcBef>
              <a:spcAft>
                <a:spcPts val="0"/>
              </a:spcAft>
              <a:buClr>
                <a:schemeClr val="dk1"/>
              </a:buClr>
              <a:buSzPts val="3600"/>
              <a:buNone/>
              <a:defRPr/>
            </a:lvl4pPr>
            <a:lvl5pPr marL="2286000" lvl="4" indent="-228600" algn="l">
              <a:lnSpc>
                <a:spcPct val="90000"/>
              </a:lnSpc>
              <a:spcBef>
                <a:spcPts val="1000"/>
              </a:spcBef>
              <a:spcAft>
                <a:spcPts val="0"/>
              </a:spcAft>
              <a:buClr>
                <a:schemeClr val="dk1"/>
              </a:buClr>
              <a:buSzPts val="3600"/>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201" name="Google Shape;201;p37"/>
          <p:cNvSpPr txBox="1">
            <a:spLocks noGrp="1"/>
          </p:cNvSpPr>
          <p:nvPr>
            <p:ph type="body" idx="4"/>
          </p:nvPr>
        </p:nvSpPr>
        <p:spPr>
          <a:xfrm>
            <a:off x="14621273" y="3256546"/>
            <a:ext cx="4165774" cy="937836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4000"/>
              <a:buNone/>
              <a:defRPr sz="4000"/>
            </a:lvl1pPr>
            <a:lvl2pPr marL="914400" lvl="1" indent="-228600" algn="l">
              <a:lnSpc>
                <a:spcPct val="90000"/>
              </a:lnSpc>
              <a:spcBef>
                <a:spcPts val="1000"/>
              </a:spcBef>
              <a:spcAft>
                <a:spcPts val="0"/>
              </a:spcAft>
              <a:buClr>
                <a:schemeClr val="dk1"/>
              </a:buClr>
              <a:buSzPts val="4800"/>
              <a:buNone/>
              <a:defRPr/>
            </a:lvl2pPr>
            <a:lvl3pPr marL="1371600" lvl="2" indent="-228600" algn="l">
              <a:lnSpc>
                <a:spcPct val="90000"/>
              </a:lnSpc>
              <a:spcBef>
                <a:spcPts val="1000"/>
              </a:spcBef>
              <a:spcAft>
                <a:spcPts val="0"/>
              </a:spcAft>
              <a:buClr>
                <a:schemeClr val="dk1"/>
              </a:buClr>
              <a:buSzPts val="4000"/>
              <a:buNone/>
              <a:defRPr/>
            </a:lvl3pPr>
            <a:lvl4pPr marL="1828800" lvl="3" indent="-228600" algn="l">
              <a:lnSpc>
                <a:spcPct val="90000"/>
              </a:lnSpc>
              <a:spcBef>
                <a:spcPts val="1000"/>
              </a:spcBef>
              <a:spcAft>
                <a:spcPts val="0"/>
              </a:spcAft>
              <a:buClr>
                <a:schemeClr val="dk1"/>
              </a:buClr>
              <a:buSzPts val="3600"/>
              <a:buNone/>
              <a:defRPr/>
            </a:lvl4pPr>
            <a:lvl5pPr marL="2286000" lvl="4" indent="-228600" algn="l">
              <a:lnSpc>
                <a:spcPct val="90000"/>
              </a:lnSpc>
              <a:spcBef>
                <a:spcPts val="1000"/>
              </a:spcBef>
              <a:spcAft>
                <a:spcPts val="0"/>
              </a:spcAft>
              <a:buClr>
                <a:schemeClr val="dk1"/>
              </a:buClr>
              <a:buSzPts val="3600"/>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202" name="Google Shape;202;p37"/>
          <p:cNvSpPr txBox="1">
            <a:spLocks noGrp="1"/>
          </p:cNvSpPr>
          <p:nvPr>
            <p:ph type="body" idx="5"/>
          </p:nvPr>
        </p:nvSpPr>
        <p:spPr>
          <a:xfrm>
            <a:off x="19138900" y="3256546"/>
            <a:ext cx="4165774" cy="937836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2000"/>
              </a:spcBef>
              <a:spcAft>
                <a:spcPts val="0"/>
              </a:spcAft>
              <a:buClr>
                <a:schemeClr val="dk1"/>
              </a:buClr>
              <a:buSzPts val="4000"/>
              <a:buNone/>
              <a:defRPr sz="4000"/>
            </a:lvl1pPr>
            <a:lvl2pPr marL="914400" lvl="1" indent="-228600" algn="l">
              <a:lnSpc>
                <a:spcPct val="90000"/>
              </a:lnSpc>
              <a:spcBef>
                <a:spcPts val="1000"/>
              </a:spcBef>
              <a:spcAft>
                <a:spcPts val="0"/>
              </a:spcAft>
              <a:buClr>
                <a:schemeClr val="dk1"/>
              </a:buClr>
              <a:buSzPts val="4800"/>
              <a:buNone/>
              <a:defRPr/>
            </a:lvl2pPr>
            <a:lvl3pPr marL="1371600" lvl="2" indent="-228600" algn="l">
              <a:lnSpc>
                <a:spcPct val="90000"/>
              </a:lnSpc>
              <a:spcBef>
                <a:spcPts val="1000"/>
              </a:spcBef>
              <a:spcAft>
                <a:spcPts val="0"/>
              </a:spcAft>
              <a:buClr>
                <a:schemeClr val="dk1"/>
              </a:buClr>
              <a:buSzPts val="4000"/>
              <a:buNone/>
              <a:defRPr/>
            </a:lvl3pPr>
            <a:lvl4pPr marL="1828800" lvl="3" indent="-228600" algn="l">
              <a:lnSpc>
                <a:spcPct val="90000"/>
              </a:lnSpc>
              <a:spcBef>
                <a:spcPts val="1000"/>
              </a:spcBef>
              <a:spcAft>
                <a:spcPts val="0"/>
              </a:spcAft>
              <a:buClr>
                <a:schemeClr val="dk1"/>
              </a:buClr>
              <a:buSzPts val="3600"/>
              <a:buNone/>
              <a:defRPr/>
            </a:lvl4pPr>
            <a:lvl5pPr marL="2286000" lvl="4" indent="-228600" algn="l">
              <a:lnSpc>
                <a:spcPct val="90000"/>
              </a:lnSpc>
              <a:spcBef>
                <a:spcPts val="1000"/>
              </a:spcBef>
              <a:spcAft>
                <a:spcPts val="0"/>
              </a:spcAft>
              <a:buClr>
                <a:schemeClr val="dk1"/>
              </a:buClr>
              <a:buSzPts val="3600"/>
              <a:buNone/>
              <a:defRPr/>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203" name="Google Shape;203;p37"/>
          <p:cNvSpPr/>
          <p:nvPr/>
        </p:nvSpPr>
        <p:spPr>
          <a:xfrm>
            <a:off x="1079500" y="1079500"/>
            <a:ext cx="150495" cy="144462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204"/>
        <p:cNvGrpSpPr/>
        <p:nvPr/>
      </p:nvGrpSpPr>
      <p:grpSpPr>
        <a:xfrm>
          <a:off x="0" y="0"/>
          <a:ext cx="0" cy="0"/>
          <a:chOff x="0" y="0"/>
          <a:chExt cx="0" cy="0"/>
        </a:xfrm>
      </p:grpSpPr>
      <p:sp>
        <p:nvSpPr>
          <p:cNvPr id="205" name="Google Shape;205;p38"/>
          <p:cNvSpPr txBox="1">
            <a:spLocks noGrp="1"/>
          </p:cNvSpPr>
          <p:nvPr>
            <p:ph type="dt" idx="10"/>
          </p:nvPr>
        </p:nvSpPr>
        <p:spPr>
          <a:xfrm>
            <a:off x="1676618" y="12712701"/>
            <a:ext cx="5487114" cy="73025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p38"/>
          <p:cNvSpPr txBox="1">
            <a:spLocks noGrp="1"/>
          </p:cNvSpPr>
          <p:nvPr>
            <p:ph type="ftr" idx="11"/>
          </p:nvPr>
        </p:nvSpPr>
        <p:spPr>
          <a:xfrm>
            <a:off x="8720138" y="12634913"/>
            <a:ext cx="6946900" cy="1081087"/>
          </a:xfrm>
          <a:prstGeom prst="rect">
            <a:avLst/>
          </a:prstGeom>
          <a:solidFill>
            <a:schemeClr val="lt1"/>
          </a:solid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7" name="Google Shape;207;p38"/>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Main Slide (Option 2)">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D4F001C-70B6-4D6B-92F5-3677B33CADE8}" type="datetime1">
              <a:rPr lang="en-US" smtClean="0"/>
              <a:t>7/16/2024</a:t>
            </a:fld>
            <a:endParaRPr lang="en-US"/>
          </a:p>
        </p:txBody>
      </p:sp>
      <p:sp>
        <p:nvSpPr>
          <p:cNvPr id="5" name="Footer Placeholder 4"/>
          <p:cNvSpPr>
            <a:spLocks noGrp="1"/>
          </p:cNvSpPr>
          <p:nvPr>
            <p:ph type="ftr" sz="quarter" idx="11"/>
          </p:nvPr>
        </p:nvSpPr>
        <p:spPr/>
        <p:txBody>
          <a:bodyPr/>
          <a:lstStyle/>
          <a:p>
            <a:r>
              <a:rPr lang="en-US"/>
              <a:t>Transforming lives in Africa through research</a:t>
            </a:r>
          </a:p>
        </p:txBody>
      </p:sp>
      <p:sp>
        <p:nvSpPr>
          <p:cNvPr id="6" name="Slide Number Placeholder 5"/>
          <p:cNvSpPr>
            <a:spLocks noGrp="1"/>
          </p:cNvSpPr>
          <p:nvPr>
            <p:ph type="sldNum" sz="quarter" idx="12"/>
          </p:nvPr>
        </p:nvSpPr>
        <p:spPr/>
        <p:txBody>
          <a:bodyPr/>
          <a:lstStyle/>
          <a:p>
            <a:fld id="{71B044B6-EA54-4114-BA31-DFEA02AFA5AA}" type="slidenum">
              <a:rPr lang="en-US" smtClean="0"/>
              <a:t>‹#›</a:t>
            </a:fld>
            <a:endParaRPr lang="en-US"/>
          </a:p>
        </p:txBody>
      </p:sp>
      <p:sp>
        <p:nvSpPr>
          <p:cNvPr id="2" name="Title">
            <a:extLst>
              <a:ext uri="{FF2B5EF4-FFF2-40B4-BE49-F238E27FC236}">
                <a16:creationId xmlns:a16="http://schemas.microsoft.com/office/drawing/2014/main" id="{A3930E11-87D1-4E98-B909-8CA6563BEE5A}"/>
              </a:ext>
            </a:extLst>
          </p:cNvPr>
          <p:cNvSpPr>
            <a:spLocks noGrp="1"/>
          </p:cNvSpPr>
          <p:nvPr>
            <p:ph type="title" hasCustomPrompt="1"/>
          </p:nvPr>
        </p:nvSpPr>
        <p:spPr>
          <a:xfrm>
            <a:off x="1078706" y="5532437"/>
            <a:ext cx="22227381" cy="2651126"/>
          </a:xfrm>
          <a:noFill/>
        </p:spPr>
        <p:txBody>
          <a:bodyPr anchor="ctr"/>
          <a:lstStyle>
            <a:lvl1pPr algn="ctr">
              <a:defRPr sz="14400">
                <a:effectLst>
                  <a:outerShdw blurRad="508000" dist="381000" dir="5400000" algn="t" rotWithShape="0">
                    <a:prstClr val="black">
                      <a:alpha val="30000"/>
                    </a:prstClr>
                  </a:outerShdw>
                </a:effectLst>
              </a:defRPr>
            </a:lvl1pPr>
          </a:lstStyle>
          <a:p>
            <a:r>
              <a:rPr lang="en-US" dirty="0"/>
              <a:t>YOUR TITLE</a:t>
            </a:r>
          </a:p>
        </p:txBody>
      </p:sp>
      <p:sp>
        <p:nvSpPr>
          <p:cNvPr id="7" name="Subtitle">
            <a:extLst>
              <a:ext uri="{FF2B5EF4-FFF2-40B4-BE49-F238E27FC236}">
                <a16:creationId xmlns:a16="http://schemas.microsoft.com/office/drawing/2014/main" id="{4F8AE923-61D8-4547-B04A-1D4BFA82F7D8}"/>
              </a:ext>
            </a:extLst>
          </p:cNvPr>
          <p:cNvSpPr>
            <a:spLocks noGrp="1"/>
          </p:cNvSpPr>
          <p:nvPr>
            <p:ph type="body" sz="quarter" idx="13" hasCustomPrompt="1"/>
          </p:nvPr>
        </p:nvSpPr>
        <p:spPr>
          <a:xfrm>
            <a:off x="1124903" y="8631267"/>
            <a:ext cx="22181185" cy="1114396"/>
          </a:xfrm>
        </p:spPr>
        <p:txBody>
          <a:bodyPr anchor="ctr">
            <a:normAutofit/>
          </a:bodyPr>
          <a:lstStyle>
            <a:lvl1pPr marL="0" indent="0" algn="ctr">
              <a:buFontTx/>
              <a:buNone/>
              <a:defRPr sz="4000" spc="600">
                <a:effectLst>
                  <a:outerShdw blurRad="508000" dist="381000" dir="5400000" algn="t" rotWithShape="0">
                    <a:prstClr val="black">
                      <a:alpha val="30000"/>
                    </a:prstClr>
                  </a:outerShdw>
                </a:effectLst>
              </a:defRPr>
            </a:lvl1pPr>
            <a:lvl2pPr marL="914400" indent="0">
              <a:buFontTx/>
              <a:buNone/>
              <a:defRPr/>
            </a:lvl2pPr>
            <a:lvl3pPr marL="1828800" indent="0">
              <a:buFontTx/>
              <a:buNone/>
              <a:defRPr/>
            </a:lvl3pPr>
            <a:lvl4pPr marL="2743200" indent="0">
              <a:buFontTx/>
              <a:buNone/>
              <a:defRPr/>
            </a:lvl4pPr>
            <a:lvl5pPr marL="3657600" indent="0">
              <a:buFontTx/>
              <a:buNone/>
              <a:defRPr/>
            </a:lvl5pPr>
          </a:lstStyle>
          <a:p>
            <a:pPr lvl="0"/>
            <a:r>
              <a:rPr lang="en-US" dirty="0"/>
              <a:t>YOUR SUBTITLE</a:t>
            </a:r>
          </a:p>
        </p:txBody>
      </p:sp>
      <p:sp>
        <p:nvSpPr>
          <p:cNvPr id="12" name="Picture Placeholder 11">
            <a:extLst>
              <a:ext uri="{FF2B5EF4-FFF2-40B4-BE49-F238E27FC236}">
                <a16:creationId xmlns:a16="http://schemas.microsoft.com/office/drawing/2014/main" id="{549B7951-F60E-4718-B623-172B41927F69}"/>
              </a:ext>
            </a:extLst>
          </p:cNvPr>
          <p:cNvSpPr>
            <a:spLocks noGrp="1"/>
          </p:cNvSpPr>
          <p:nvPr>
            <p:ph type="pic" sz="quarter" idx="14" hasCustomPrompt="1"/>
          </p:nvPr>
        </p:nvSpPr>
        <p:spPr>
          <a:xfrm>
            <a:off x="5246688" y="0"/>
            <a:ext cx="19140487" cy="13716000"/>
          </a:xfrm>
        </p:spPr>
        <p:txBody>
          <a:bodyPr anchor="ctr">
            <a:normAutofit/>
          </a:bodyPr>
          <a:lstStyle>
            <a:lvl1pPr marL="0" indent="0" algn="ctr">
              <a:buFontTx/>
              <a:buNone/>
              <a:defRPr sz="4000"/>
            </a:lvl1pPr>
          </a:lstStyle>
          <a:p>
            <a:r>
              <a:rPr lang="en-US" dirty="0"/>
              <a:t>ADD PICTURE</a:t>
            </a:r>
          </a:p>
        </p:txBody>
      </p:sp>
      <p:sp>
        <p:nvSpPr>
          <p:cNvPr id="8" name="Subtitle">
            <a:extLst>
              <a:ext uri="{FF2B5EF4-FFF2-40B4-BE49-F238E27FC236}">
                <a16:creationId xmlns:a16="http://schemas.microsoft.com/office/drawing/2014/main" id="{8B7BBFEC-4E95-497B-8E05-D7D4B74712F8}"/>
              </a:ext>
            </a:extLst>
          </p:cNvPr>
          <p:cNvSpPr>
            <a:spLocks noGrp="1"/>
          </p:cNvSpPr>
          <p:nvPr>
            <p:ph type="body" sz="quarter" idx="15" hasCustomPrompt="1"/>
          </p:nvPr>
        </p:nvSpPr>
        <p:spPr>
          <a:xfrm>
            <a:off x="1124903" y="10063383"/>
            <a:ext cx="22181185" cy="1114396"/>
          </a:xfrm>
        </p:spPr>
        <p:txBody>
          <a:bodyPr anchor="ctr">
            <a:normAutofit/>
          </a:bodyPr>
          <a:lstStyle>
            <a:lvl1pPr marL="0" indent="0" algn="ctr">
              <a:buFontTx/>
              <a:buNone/>
              <a:defRPr sz="4000" spc="600">
                <a:effectLst>
                  <a:outerShdw blurRad="508000" dist="381000" dir="5400000" algn="t" rotWithShape="0">
                    <a:prstClr val="black">
                      <a:alpha val="30000"/>
                    </a:prstClr>
                  </a:outerShdw>
                </a:effectLst>
              </a:defRPr>
            </a:lvl1pPr>
            <a:lvl2pPr marL="914400" indent="0">
              <a:buFontTx/>
              <a:buNone/>
              <a:defRPr/>
            </a:lvl2pPr>
            <a:lvl3pPr marL="1828800" indent="0">
              <a:buFontTx/>
              <a:buNone/>
              <a:defRPr/>
            </a:lvl3pPr>
            <a:lvl4pPr marL="2743200" indent="0">
              <a:buFontTx/>
              <a:buNone/>
              <a:defRPr/>
            </a:lvl4pPr>
            <a:lvl5pPr marL="3657600" indent="0">
              <a:buFontTx/>
              <a:buNone/>
              <a:defRPr/>
            </a:lvl5pPr>
          </a:lstStyle>
          <a:p>
            <a:pPr lvl="0"/>
            <a:r>
              <a:rPr lang="en-US" dirty="0"/>
              <a:t>YOUR SUBTITLE</a:t>
            </a:r>
          </a:p>
        </p:txBody>
      </p:sp>
    </p:spTree>
    <p:extLst>
      <p:ext uri="{BB962C8B-B14F-4D97-AF65-F5344CB8AC3E}">
        <p14:creationId xmlns:p14="http://schemas.microsoft.com/office/powerpoint/2010/main" val="3938919464"/>
      </p:ext>
    </p:extLst>
  </p:cSld>
  <p:clrMapOvr>
    <a:masterClrMapping/>
  </p:clrMapOvr>
  <p:transition spd="slow">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hank You">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0F97206-6B1B-4F91-9CFF-44EF268DD19C}" type="datetime1">
              <a:rPr lang="en-US" smtClean="0"/>
              <a:t>7/16/2024</a:t>
            </a:fld>
            <a:endParaRPr lang="en-US"/>
          </a:p>
        </p:txBody>
      </p:sp>
      <p:sp>
        <p:nvSpPr>
          <p:cNvPr id="5" name="Footer Placeholder 4"/>
          <p:cNvSpPr>
            <a:spLocks noGrp="1"/>
          </p:cNvSpPr>
          <p:nvPr>
            <p:ph type="ftr" sz="quarter" idx="11"/>
          </p:nvPr>
        </p:nvSpPr>
        <p:spPr/>
        <p:txBody>
          <a:bodyPr/>
          <a:lstStyle/>
          <a:p>
            <a:r>
              <a:rPr lang="en-US"/>
              <a:t>Transforming lives in Africa through research</a:t>
            </a:r>
          </a:p>
        </p:txBody>
      </p:sp>
      <p:sp>
        <p:nvSpPr>
          <p:cNvPr id="6" name="Slide Number Placeholder 5"/>
          <p:cNvSpPr>
            <a:spLocks noGrp="1"/>
          </p:cNvSpPr>
          <p:nvPr>
            <p:ph type="sldNum" sz="quarter" idx="12"/>
          </p:nvPr>
        </p:nvSpPr>
        <p:spPr/>
        <p:txBody>
          <a:bodyPr/>
          <a:lstStyle/>
          <a:p>
            <a:fld id="{71B044B6-EA54-4114-BA31-DFEA02AFA5AA}" type="slidenum">
              <a:rPr lang="en-US" smtClean="0"/>
              <a:t>‹#›</a:t>
            </a:fld>
            <a:endParaRPr lang="en-US"/>
          </a:p>
        </p:txBody>
      </p:sp>
      <p:sp>
        <p:nvSpPr>
          <p:cNvPr id="13" name="Green Subtitle Rectangle">
            <a:extLst>
              <a:ext uri="{FF2B5EF4-FFF2-40B4-BE49-F238E27FC236}">
                <a16:creationId xmlns:a16="http://schemas.microsoft.com/office/drawing/2014/main" id="{E7D2A227-C78F-438D-B1E5-2308E53F8745}"/>
              </a:ext>
            </a:extLst>
          </p:cNvPr>
          <p:cNvSpPr/>
          <p:nvPr userDrawn="1"/>
        </p:nvSpPr>
        <p:spPr>
          <a:xfrm>
            <a:off x="-1" y="11887200"/>
            <a:ext cx="24387175" cy="18288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a:extLst>
              <a:ext uri="{FF2B5EF4-FFF2-40B4-BE49-F238E27FC236}">
                <a16:creationId xmlns:a16="http://schemas.microsoft.com/office/drawing/2014/main" id="{633165E3-BCD6-4DEB-AF19-8A9DC279B421}"/>
              </a:ext>
            </a:extLst>
          </p:cNvPr>
          <p:cNvSpPr>
            <a:spLocks noGrp="1"/>
          </p:cNvSpPr>
          <p:nvPr>
            <p:ph type="title" hasCustomPrompt="1"/>
          </p:nvPr>
        </p:nvSpPr>
        <p:spPr>
          <a:xfrm>
            <a:off x="0" y="5413375"/>
            <a:ext cx="24387175" cy="2887663"/>
          </a:xfrm>
          <a:noFill/>
          <a:ln>
            <a:noFill/>
          </a:ln>
        </p:spPr>
        <p:txBody>
          <a:bodyPr/>
          <a:lstStyle>
            <a:lvl1pPr algn="ctr">
              <a:defRPr sz="14400">
                <a:solidFill>
                  <a:schemeClr val="accent1"/>
                </a:solidFill>
                <a:effectLst>
                  <a:outerShdw blurRad="508000" dist="381000" dir="5400000" algn="t" rotWithShape="0">
                    <a:prstClr val="black">
                      <a:alpha val="15000"/>
                    </a:prstClr>
                  </a:outerShdw>
                </a:effectLst>
              </a:defRPr>
            </a:lvl1pPr>
          </a:lstStyle>
          <a:p>
            <a:r>
              <a:rPr lang="en-US" dirty="0"/>
              <a:t>YOUR TITLE</a:t>
            </a:r>
          </a:p>
        </p:txBody>
      </p:sp>
      <p:sp>
        <p:nvSpPr>
          <p:cNvPr id="9" name="Subtitle">
            <a:extLst>
              <a:ext uri="{FF2B5EF4-FFF2-40B4-BE49-F238E27FC236}">
                <a16:creationId xmlns:a16="http://schemas.microsoft.com/office/drawing/2014/main" id="{3B9C024D-7D1F-471A-AFE0-7B6864BEC499}"/>
              </a:ext>
            </a:extLst>
          </p:cNvPr>
          <p:cNvSpPr>
            <a:spLocks noGrp="1"/>
          </p:cNvSpPr>
          <p:nvPr>
            <p:ph type="body" sz="quarter" idx="16" hasCustomPrompt="1"/>
          </p:nvPr>
        </p:nvSpPr>
        <p:spPr>
          <a:xfrm>
            <a:off x="6635750" y="10460038"/>
            <a:ext cx="11114088" cy="730250"/>
          </a:xfrm>
        </p:spPr>
        <p:txBody>
          <a:bodyPr anchor="ctr">
            <a:normAutofit/>
          </a:bodyPr>
          <a:lstStyle>
            <a:lvl1pPr marL="0" indent="0" algn="ctr">
              <a:buFontTx/>
              <a:buNone/>
              <a:defRPr sz="4000" spc="0">
                <a:solidFill>
                  <a:schemeClr val="accent1"/>
                </a:solidFill>
                <a:effectLst>
                  <a:outerShdw blurRad="508000" dist="381000" dir="5400000" algn="t" rotWithShape="0">
                    <a:prstClr val="black">
                      <a:alpha val="30000"/>
                    </a:prstClr>
                  </a:outerShdw>
                </a:effectLst>
              </a:defRPr>
            </a:lvl1pPr>
            <a:lvl2pPr marL="914400" indent="0">
              <a:buFontTx/>
              <a:buNone/>
              <a:defRPr/>
            </a:lvl2pPr>
            <a:lvl3pPr marL="1828800" indent="0">
              <a:buFontTx/>
              <a:buNone/>
              <a:defRPr/>
            </a:lvl3pPr>
            <a:lvl4pPr marL="2743200" indent="0">
              <a:buFontTx/>
              <a:buNone/>
              <a:defRPr/>
            </a:lvl4pPr>
            <a:lvl5pPr marL="3657600" indent="0">
              <a:buFontTx/>
              <a:buNone/>
              <a:defRPr/>
            </a:lvl5pPr>
          </a:lstStyle>
          <a:p>
            <a:pPr lvl="0"/>
            <a:r>
              <a:rPr lang="en-US" dirty="0"/>
              <a:t>Click to add text</a:t>
            </a:r>
          </a:p>
        </p:txBody>
      </p:sp>
      <p:sp>
        <p:nvSpPr>
          <p:cNvPr id="2" name="Rectangle 1">
            <a:extLst>
              <a:ext uri="{FF2B5EF4-FFF2-40B4-BE49-F238E27FC236}">
                <a16:creationId xmlns:a16="http://schemas.microsoft.com/office/drawing/2014/main" id="{CA0015EA-8F0C-4F1D-A54F-37E8C29B0929}"/>
              </a:ext>
            </a:extLst>
          </p:cNvPr>
          <p:cNvSpPr/>
          <p:nvPr userDrawn="1"/>
        </p:nvSpPr>
        <p:spPr>
          <a:xfrm>
            <a:off x="0" y="11887200"/>
            <a:ext cx="24387176" cy="1828800"/>
          </a:xfrm>
          <a:prstGeom prst="rect">
            <a:avLst/>
          </a:prstGeom>
          <a:blipFill dpi="0" rotWithShape="1">
            <a:blip r:embed="rId2">
              <a:alphaModFix amt="5000"/>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rcRect/>
            <a:stretch>
              <a:fillRect t="-92861" b="-123069"/>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995317"/>
      </p:ext>
    </p:extLst>
  </p:cSld>
  <p:clrMapOvr>
    <a:masterClrMapping/>
  </p:clrMapOvr>
  <p:transition spd="slow">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0"/>
          <p:cNvSpPr txBox="1">
            <a:spLocks noGrp="1"/>
          </p:cNvSpPr>
          <p:nvPr>
            <p:ph type="title"/>
          </p:nvPr>
        </p:nvSpPr>
        <p:spPr>
          <a:xfrm>
            <a:off x="1229995" y="1079500"/>
            <a:ext cx="22076093" cy="1444626"/>
          </a:xfrm>
          <a:prstGeom prst="rect">
            <a:avLst/>
          </a:prstGeom>
          <a:solidFill>
            <a:srgbClr val="EDECED"/>
          </a:solid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7200"/>
              <a:buFont typeface="Calibri"/>
              <a:buNone/>
              <a:defRPr sz="72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0"/>
          <p:cNvSpPr txBox="1">
            <a:spLocks noGrp="1"/>
          </p:cNvSpPr>
          <p:nvPr>
            <p:ph type="body" idx="1"/>
          </p:nvPr>
        </p:nvSpPr>
        <p:spPr>
          <a:xfrm>
            <a:off x="1079500" y="3208713"/>
            <a:ext cx="22226588" cy="9426200"/>
          </a:xfrm>
          <a:prstGeom prst="rect">
            <a:avLst/>
          </a:prstGeom>
          <a:noFill/>
          <a:ln>
            <a:noFill/>
          </a:ln>
        </p:spPr>
        <p:txBody>
          <a:bodyPr spcFirstLastPara="1" wrap="square" lIns="91425" tIns="45700" rIns="91425" bIns="45700" anchor="t" anchorCtr="0">
            <a:normAutofit/>
          </a:bodyPr>
          <a:lstStyle>
            <a:lvl1pPr marL="457200" marR="0" lvl="0" indent="-584200" algn="l" rtl="0">
              <a:lnSpc>
                <a:spcPct val="90000"/>
              </a:lnSpc>
              <a:spcBef>
                <a:spcPts val="2000"/>
              </a:spcBef>
              <a:spcAft>
                <a:spcPts val="0"/>
              </a:spcAft>
              <a:buClr>
                <a:schemeClr val="dk1"/>
              </a:buClr>
              <a:buSzPts val="5600"/>
              <a:buFont typeface="Arial"/>
              <a:buChar char="•"/>
              <a:defRPr sz="5600" b="0" i="0" u="none" strike="noStrike" cap="none">
                <a:solidFill>
                  <a:schemeClr val="dk1"/>
                </a:solidFill>
                <a:latin typeface="Calibri"/>
                <a:ea typeface="Calibri"/>
                <a:cs typeface="Calibri"/>
                <a:sym typeface="Calibri"/>
              </a:defRPr>
            </a:lvl1pPr>
            <a:lvl2pPr marL="914400" marR="0" lvl="1" indent="-533400" algn="l" rtl="0">
              <a:lnSpc>
                <a:spcPct val="90000"/>
              </a:lnSpc>
              <a:spcBef>
                <a:spcPts val="1000"/>
              </a:spcBef>
              <a:spcAft>
                <a:spcPts val="0"/>
              </a:spcAft>
              <a:buClr>
                <a:schemeClr val="dk1"/>
              </a:buClr>
              <a:buSzPts val="4800"/>
              <a:buFont typeface="Arial"/>
              <a:buChar char="•"/>
              <a:defRPr sz="4800" b="0" i="0" u="none" strike="noStrike" cap="none">
                <a:solidFill>
                  <a:schemeClr val="dk1"/>
                </a:solidFill>
                <a:latin typeface="Calibri"/>
                <a:ea typeface="Calibri"/>
                <a:cs typeface="Calibri"/>
                <a:sym typeface="Calibri"/>
              </a:defRPr>
            </a:lvl2pPr>
            <a:lvl3pPr marL="1371600" marR="0" lvl="2" indent="-482600" algn="l" rtl="0">
              <a:lnSpc>
                <a:spcPct val="90000"/>
              </a:lnSpc>
              <a:spcBef>
                <a:spcPts val="1000"/>
              </a:spcBef>
              <a:spcAft>
                <a:spcPts val="0"/>
              </a:spcAft>
              <a:buClr>
                <a:schemeClr val="dk1"/>
              </a:buClr>
              <a:buSzPts val="4000"/>
              <a:buFont typeface="Arial"/>
              <a:buChar char="•"/>
              <a:defRPr sz="4000" b="0" i="0" u="none" strike="noStrike" cap="none">
                <a:solidFill>
                  <a:schemeClr val="dk1"/>
                </a:solidFill>
                <a:latin typeface="Calibri"/>
                <a:ea typeface="Calibri"/>
                <a:cs typeface="Calibri"/>
                <a:sym typeface="Calibri"/>
              </a:defRPr>
            </a:lvl3pPr>
            <a:lvl4pPr marL="1828800" marR="0" lvl="3" indent="-457200"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Calibri"/>
                <a:ea typeface="Calibri"/>
                <a:cs typeface="Calibri"/>
                <a:sym typeface="Calibri"/>
              </a:defRPr>
            </a:lvl4pPr>
            <a:lvl5pPr marL="2286000" marR="0" lvl="4" indent="-457200"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Calibri"/>
                <a:ea typeface="Calibri"/>
                <a:cs typeface="Calibri"/>
                <a:sym typeface="Calibri"/>
              </a:defRPr>
            </a:lvl5pPr>
            <a:lvl6pPr marL="2743200" marR="0" lvl="5" indent="-457200"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Calibri"/>
                <a:ea typeface="Calibri"/>
                <a:cs typeface="Calibri"/>
                <a:sym typeface="Calibri"/>
              </a:defRPr>
            </a:lvl6pPr>
            <a:lvl7pPr marL="3200400" marR="0" lvl="6" indent="-457200"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Calibri"/>
                <a:ea typeface="Calibri"/>
                <a:cs typeface="Calibri"/>
                <a:sym typeface="Calibri"/>
              </a:defRPr>
            </a:lvl7pPr>
            <a:lvl8pPr marL="3657600" marR="0" lvl="7" indent="-457200"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Calibri"/>
                <a:ea typeface="Calibri"/>
                <a:cs typeface="Calibri"/>
                <a:sym typeface="Calibri"/>
              </a:defRPr>
            </a:lvl8pPr>
            <a:lvl9pPr marL="4114800" marR="0" lvl="8" indent="-457200"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Calibri"/>
                <a:ea typeface="Calibri"/>
                <a:cs typeface="Calibri"/>
                <a:sym typeface="Calibri"/>
              </a:defRPr>
            </a:lvl9pPr>
          </a:lstStyle>
          <a:p>
            <a:endParaRPr/>
          </a:p>
        </p:txBody>
      </p:sp>
      <p:sp>
        <p:nvSpPr>
          <p:cNvPr id="12" name="Google Shape;12;p20"/>
          <p:cNvSpPr txBox="1">
            <a:spLocks noGrp="1"/>
          </p:cNvSpPr>
          <p:nvPr>
            <p:ph type="dt" idx="10"/>
          </p:nvPr>
        </p:nvSpPr>
        <p:spPr>
          <a:xfrm>
            <a:off x="1676618" y="12712701"/>
            <a:ext cx="5487114" cy="73025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0"/>
          <p:cNvSpPr txBox="1">
            <a:spLocks noGrp="1"/>
          </p:cNvSpPr>
          <p:nvPr>
            <p:ph type="ftr" idx="11"/>
          </p:nvPr>
        </p:nvSpPr>
        <p:spPr>
          <a:xfrm>
            <a:off x="8720138" y="12634913"/>
            <a:ext cx="6946900" cy="1081087"/>
          </a:xfrm>
          <a:prstGeom prst="rect">
            <a:avLst/>
          </a:prstGeom>
          <a:solidFill>
            <a:schemeClr val="lt1"/>
          </a:solid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2400" b="0" i="0" u="none" strike="noStrike" cap="none">
                <a:solidFill>
                  <a:schemeClr val="accen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0"/>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2800"/>
              <a:buFont typeface="Arial"/>
              <a:buNone/>
              <a:defRPr sz="2800" b="1" i="0" u="none" strike="noStrike" cap="none">
                <a:solidFill>
                  <a:schemeClr val="dk1"/>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sp>
        <p:nvSpPr>
          <p:cNvPr id="15" name="Google Shape;15;p20"/>
          <p:cNvSpPr/>
          <p:nvPr/>
        </p:nvSpPr>
        <p:spPr>
          <a:xfrm>
            <a:off x="24236680" y="12634913"/>
            <a:ext cx="150495" cy="1081087"/>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50" r:id="rId1"/>
    <p:sldLayoutId id="2147483660" r:id="rId2"/>
    <p:sldLayoutId id="2147483662" r:id="rId3"/>
    <p:sldLayoutId id="2147483663" r:id="rId4"/>
    <p:sldLayoutId id="2147483664" r:id="rId5"/>
    <p:sldLayoutId id="2147483665" r:id="rId6"/>
    <p:sldLayoutId id="2147483666" r:id="rId7"/>
    <p:sldLayoutId id="2147483668" r:id="rId8"/>
    <p:sldLayoutId id="2147483669"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15:clr>
            <a:srgbClr val="F26B43"/>
          </p15:clr>
        </p15:guide>
        <p15:guide id="2" pos="15362">
          <p15:clr>
            <a:srgbClr val="F26B43"/>
          </p15:clr>
        </p15:guide>
        <p15:guide id="3" pos="673">
          <p15:clr>
            <a:srgbClr val="F26B43"/>
          </p15:clr>
        </p15:guide>
        <p15:guide id="4" pos="1555">
          <p15:clr>
            <a:srgbClr val="F26B43"/>
          </p15:clr>
        </p15:guide>
        <p15:guide id="5" pos="2430">
          <p15:clr>
            <a:srgbClr val="F26B43"/>
          </p15:clr>
        </p15:guide>
        <p15:guide id="6" pos="3305">
          <p15:clr>
            <a:srgbClr val="F26B43"/>
          </p15:clr>
        </p15:guide>
        <p15:guide id="7" pos="4180">
          <p15:clr>
            <a:srgbClr val="F26B43"/>
          </p15:clr>
        </p15:guide>
        <p15:guide id="8" pos="5055">
          <p15:clr>
            <a:srgbClr val="F26B43"/>
          </p15:clr>
        </p15:guide>
        <p15:guide id="9" pos="5930">
          <p15:clr>
            <a:srgbClr val="F26B43"/>
          </p15:clr>
        </p15:guide>
        <p15:guide id="10" pos="6805">
          <p15:clr>
            <a:srgbClr val="F26B43"/>
          </p15:clr>
        </p15:guide>
        <p15:guide id="11" pos="7681">
          <p15:clr>
            <a:srgbClr val="F26B43"/>
          </p15:clr>
        </p15:guide>
        <p15:guide id="12" pos="8556">
          <p15:clr>
            <a:srgbClr val="F26B43"/>
          </p15:clr>
        </p15:guide>
        <p15:guide id="13" pos="9409">
          <p15:clr>
            <a:srgbClr val="F26B43"/>
          </p15:clr>
        </p15:guide>
        <p15:guide id="14" pos="10306">
          <p15:clr>
            <a:srgbClr val="F26B43"/>
          </p15:clr>
        </p15:guide>
        <p15:guide id="15" pos="11181">
          <p15:clr>
            <a:srgbClr val="F26B43"/>
          </p15:clr>
        </p15:guide>
        <p15:guide id="16" pos="12056">
          <p15:clr>
            <a:srgbClr val="F26B43"/>
          </p15:clr>
        </p15:guide>
        <p15:guide id="17" pos="12931">
          <p15:clr>
            <a:srgbClr val="F26B43"/>
          </p15:clr>
        </p15:guide>
        <p15:guide id="18" pos="13806">
          <p15:clr>
            <a:srgbClr val="F26B43"/>
          </p15:clr>
        </p15:guide>
        <p15:guide id="19" pos="14681">
          <p15:clr>
            <a:srgbClr val="F26B43"/>
          </p15:clr>
        </p15:guide>
        <p15:guide id="20" orient="horz">
          <p15:clr>
            <a:srgbClr val="F26B43"/>
          </p15:clr>
        </p15:guide>
        <p15:guide id="21" orient="horz" pos="8640">
          <p15:clr>
            <a:srgbClr val="F26B43"/>
          </p15:clr>
        </p15:guide>
        <p15:guide id="22" orient="horz" pos="680">
          <p15:clr>
            <a:srgbClr val="F26B43"/>
          </p15:clr>
        </p15:guide>
        <p15:guide id="23" orient="horz" pos="1590">
          <p15:clr>
            <a:srgbClr val="F26B43"/>
          </p15:clr>
        </p15:guide>
        <p15:guide id="24" orient="horz" pos="2500">
          <p15:clr>
            <a:srgbClr val="F26B43"/>
          </p15:clr>
        </p15:guide>
        <p15:guide id="25" orient="horz" pos="3410">
          <p15:clr>
            <a:srgbClr val="F26B43"/>
          </p15:clr>
        </p15:guide>
        <p15:guide id="26" orient="horz" pos="4320">
          <p15:clr>
            <a:srgbClr val="F26B43"/>
          </p15:clr>
        </p15:guide>
        <p15:guide id="27" orient="horz" pos="5229">
          <p15:clr>
            <a:srgbClr val="F26B43"/>
          </p15:clr>
        </p15:guide>
        <p15:guide id="28" orient="horz" pos="6139">
          <p15:clr>
            <a:srgbClr val="F26B43"/>
          </p15:clr>
        </p15:guide>
        <p15:guide id="29" orient="horz" pos="7049">
          <p15:clr>
            <a:srgbClr val="F26B43"/>
          </p15:clr>
        </p15:guide>
        <p15:guide id="30" orient="horz" pos="795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png"/><Relationship Id="rId4" Type="http://schemas.microsoft.com/office/2007/relationships/hdphoto" Target="../media/hdphoto2.wdp"/></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9.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1.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4.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20.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21.xml"/><Relationship Id="rId5" Type="http://schemas.openxmlformats.org/officeDocument/2006/relationships/image" Target="../media/image28.png"/><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tags" Target="../tags/tag2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png"/><Relationship Id="rId1" Type="http://schemas.openxmlformats.org/officeDocument/2006/relationships/slideLayout" Target="../slideLayouts/slideLayout9.xml"/><Relationship Id="rId4" Type="http://schemas.openxmlformats.org/officeDocument/2006/relationships/image" Target="../media/image31.sv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7F49A078-4D9B-476A-845A-CAF71C8623E5}"/>
              </a:ext>
            </a:extLst>
          </p:cNvPr>
          <p:cNvPicPr>
            <a:picLocks noGrp="1" noRot="1" noChangeAspect="1" noMove="1" noResize="1" noEditPoints="1" noAdjustHandles="1" noChangeArrowheads="1" noChangeShapeType="1" noCrop="1"/>
          </p:cNvPicPr>
          <p:nvPr>
            <p:ph type="pic" sz="quarter" idx="14"/>
          </p:nvPr>
        </p:nvPicPr>
        <p:blipFill>
          <a:blip r:embed="rId3">
            <a:extLst>
              <a:ext uri="{BEBA8EAE-BF5A-486C-A8C5-ECC9F3942E4B}">
                <a14:imgProps xmlns:a14="http://schemas.microsoft.com/office/drawing/2010/main">
                  <a14:imgLayer r:embed="rId4">
                    <a14:imgEffect>
                      <a14:artisticBlur radius="20"/>
                    </a14:imgEffect>
                  </a14:imgLayer>
                </a14:imgProps>
              </a:ext>
              <a:ext uri="{28A0092B-C50C-407E-A947-70E740481C1C}">
                <a14:useLocalDpi xmlns:a14="http://schemas.microsoft.com/office/drawing/2010/main" val="0"/>
              </a:ext>
            </a:extLst>
          </a:blip>
          <a:srcRect l="3465" r="3465"/>
          <a:stretch/>
        </p:blipFill>
        <p:spPr>
          <a:xfrm>
            <a:off x="5246928" y="19396"/>
            <a:ext cx="19140487" cy="13716000"/>
          </a:xfrm>
        </p:spPr>
      </p:pic>
      <p:sp>
        <p:nvSpPr>
          <p:cNvPr id="9" name="Green Subtitle Rectangle">
            <a:extLst>
              <a:ext uri="{FF2B5EF4-FFF2-40B4-BE49-F238E27FC236}">
                <a16:creationId xmlns:a16="http://schemas.microsoft.com/office/drawing/2014/main" id="{EF2F9D19-270D-464D-A6BB-3E40C920C478}"/>
              </a:ext>
            </a:extLst>
          </p:cNvPr>
          <p:cNvSpPr/>
          <p:nvPr/>
        </p:nvSpPr>
        <p:spPr>
          <a:xfrm>
            <a:off x="-1" y="5410994"/>
            <a:ext cx="24387175" cy="577929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Logo">
            <a:extLst>
              <a:ext uri="{FF2B5EF4-FFF2-40B4-BE49-F238E27FC236}">
                <a16:creationId xmlns:a16="http://schemas.microsoft.com/office/drawing/2014/main" id="{7A77D1F7-3844-4DE2-B2D7-C945ED9BD6A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09160" y="601699"/>
            <a:ext cx="3829951" cy="4308695"/>
          </a:xfrm>
          <a:prstGeom prst="rect">
            <a:avLst/>
          </a:prstGeom>
        </p:spPr>
      </p:pic>
      <p:sp>
        <p:nvSpPr>
          <p:cNvPr id="6" name="Google Shape;214;p1">
            <a:extLst>
              <a:ext uri="{FF2B5EF4-FFF2-40B4-BE49-F238E27FC236}">
                <a16:creationId xmlns:a16="http://schemas.microsoft.com/office/drawing/2014/main" id="{CCA3C8D9-042A-C50B-18F8-BDC31821A604}"/>
              </a:ext>
            </a:extLst>
          </p:cNvPr>
          <p:cNvSpPr txBox="1">
            <a:spLocks noGrp="1"/>
          </p:cNvSpPr>
          <p:nvPr>
            <p:ph type="title"/>
          </p:nvPr>
        </p:nvSpPr>
        <p:spPr>
          <a:xfrm>
            <a:off x="5246688" y="6093550"/>
            <a:ext cx="19140487" cy="2381400"/>
          </a:xfrm>
          <a:prstGeom prst="rect">
            <a:avLst/>
          </a:prstGeom>
          <a:noFill/>
          <a:ln>
            <a:noFill/>
          </a:ln>
        </p:spPr>
        <p:txBody>
          <a:bodyPr spcFirstLastPara="1" wrap="square" lIns="91425" tIns="45700" rIns="91425" bIns="45700" anchor="ctr" anchorCtr="0">
            <a:noAutofit/>
          </a:bodyPr>
          <a:lstStyle/>
          <a:p>
            <a:pPr lvl="0">
              <a:buSzPct val="162813"/>
            </a:pPr>
            <a:r>
              <a:rPr lang="en-GB" sz="8000" dirty="0">
                <a:solidFill>
                  <a:schemeClr val="lt1"/>
                </a:solidFill>
              </a:rPr>
              <a:t>2023 Annual Performance Review Report</a:t>
            </a:r>
            <a:br>
              <a:rPr lang="en-GB" sz="6600" dirty="0">
                <a:solidFill>
                  <a:schemeClr val="lt1"/>
                </a:solidFill>
              </a:rPr>
            </a:br>
            <a:r>
              <a:rPr lang="en-GB" sz="6000" i="1" dirty="0">
                <a:solidFill>
                  <a:schemeClr val="lt1"/>
                </a:solidFill>
              </a:rPr>
              <a:t>Key Highlights </a:t>
            </a:r>
            <a:endParaRPr sz="9600" i="1" dirty="0"/>
          </a:p>
        </p:txBody>
      </p:sp>
      <p:sp>
        <p:nvSpPr>
          <p:cNvPr id="8" name="Google Shape;215;p1">
            <a:extLst>
              <a:ext uri="{FF2B5EF4-FFF2-40B4-BE49-F238E27FC236}">
                <a16:creationId xmlns:a16="http://schemas.microsoft.com/office/drawing/2014/main" id="{C75BE0CE-0142-0891-BA24-93926232965E}"/>
              </a:ext>
            </a:extLst>
          </p:cNvPr>
          <p:cNvSpPr txBox="1">
            <a:spLocks/>
          </p:cNvSpPr>
          <p:nvPr/>
        </p:nvSpPr>
        <p:spPr>
          <a:xfrm>
            <a:off x="7328754" y="9660074"/>
            <a:ext cx="12917700" cy="1748588"/>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lnSpc>
                <a:spcPct val="90000"/>
              </a:lnSpc>
              <a:buClr>
                <a:schemeClr val="lt1"/>
              </a:buClr>
              <a:buSzPts val="4000"/>
            </a:pPr>
            <a:r>
              <a:rPr lang="en-US" sz="2800" b="1" dirty="0">
                <a:solidFill>
                  <a:schemeClr val="lt1"/>
                </a:solidFill>
              </a:rPr>
              <a:t>Prepared by</a:t>
            </a:r>
          </a:p>
          <a:p>
            <a:pPr algn="ctr">
              <a:lnSpc>
                <a:spcPct val="90000"/>
              </a:lnSpc>
              <a:buClr>
                <a:schemeClr val="lt1"/>
              </a:buClr>
              <a:buSzPts val="4000"/>
            </a:pPr>
            <a:r>
              <a:rPr lang="en-US" sz="2800" b="1" dirty="0">
                <a:solidFill>
                  <a:schemeClr val="lt1"/>
                </a:solidFill>
              </a:rPr>
              <a:t>Measurement, Evaluation, and Learning (MEL) Unit</a:t>
            </a:r>
            <a:endParaRPr lang="en-US" sz="2800" b="1" dirty="0"/>
          </a:p>
        </p:txBody>
      </p:sp>
    </p:spTree>
    <p:extLst>
      <p:ext uri="{BB962C8B-B14F-4D97-AF65-F5344CB8AC3E}">
        <p14:creationId xmlns:p14="http://schemas.microsoft.com/office/powerpoint/2010/main" val="40757973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183173"/>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The 3Ms- Multi-Country Projects</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4" name="Text Placeholder 2">
            <a:extLst>
              <a:ext uri="{FF2B5EF4-FFF2-40B4-BE49-F238E27FC236}">
                <a16:creationId xmlns:a16="http://schemas.microsoft.com/office/drawing/2014/main" id="{05D75924-80D2-0589-8E63-B0A8ED8231F8}"/>
              </a:ext>
            </a:extLst>
          </p:cNvPr>
          <p:cNvSpPr txBox="1">
            <a:spLocks/>
          </p:cNvSpPr>
          <p:nvPr/>
        </p:nvSpPr>
        <p:spPr>
          <a:xfrm>
            <a:off x="12424158" y="3291575"/>
            <a:ext cx="10226524" cy="413867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Font typeface="Wingdings" panose="05000000000000000000" pitchFamily="2" charset="2"/>
              <a:buChar char="§"/>
            </a:pPr>
            <a:r>
              <a:rPr lang="en-GB" sz="3200" dirty="0">
                <a:solidFill>
                  <a:schemeClr val="tx1"/>
                </a:solidFill>
                <a:latin typeface="Calibri Light" panose="020F0302020204030204" pitchFamily="34" charset="0"/>
                <a:cs typeface="Calibri Light" panose="020F0302020204030204" pitchFamily="34" charset="0"/>
              </a:rPr>
              <a:t>The Center had 34% (70) of the projects implemented in more than one country. This was similar to 2022. </a:t>
            </a:r>
          </a:p>
          <a:p>
            <a:pPr marL="1181108" indent="-571500" algn="just">
              <a:buFont typeface="Wingdings" panose="05000000000000000000" pitchFamily="2" charset="2"/>
              <a:buChar char="§"/>
            </a:pPr>
            <a:r>
              <a:rPr lang="en-GB" sz="3200" dirty="0">
                <a:solidFill>
                  <a:schemeClr val="tx1"/>
                </a:solidFill>
                <a:latin typeface="Calibri Light" panose="020F0302020204030204" pitchFamily="34" charset="0"/>
                <a:cs typeface="Calibri Light" panose="020F0302020204030204" pitchFamily="34" charset="0"/>
              </a:rPr>
              <a:t>The Center also surpassed the set target of 30% of projects being multi-country.</a:t>
            </a:r>
          </a:p>
        </p:txBody>
      </p:sp>
      <p:pic>
        <p:nvPicPr>
          <p:cNvPr id="2" name="Picture 1">
            <a:extLst>
              <a:ext uri="{FF2B5EF4-FFF2-40B4-BE49-F238E27FC236}">
                <a16:creationId xmlns:a16="http://schemas.microsoft.com/office/drawing/2014/main" id="{890E8FD4-99AE-C85E-93F3-A4335A21723F}"/>
              </a:ext>
            </a:extLst>
          </p:cNvPr>
          <p:cNvPicPr>
            <a:picLocks noChangeAspect="1"/>
          </p:cNvPicPr>
          <p:nvPr/>
        </p:nvPicPr>
        <p:blipFill>
          <a:blip r:embed="rId4"/>
          <a:stretch>
            <a:fillRect/>
          </a:stretch>
        </p:blipFill>
        <p:spPr>
          <a:xfrm>
            <a:off x="869009" y="2636244"/>
            <a:ext cx="11399032" cy="6359115"/>
          </a:xfrm>
          <a:prstGeom prst="rect">
            <a:avLst/>
          </a:prstGeom>
        </p:spPr>
      </p:pic>
      <p:sp>
        <p:nvSpPr>
          <p:cNvPr id="3" name="Text Placeholder 2">
            <a:extLst>
              <a:ext uri="{FF2B5EF4-FFF2-40B4-BE49-F238E27FC236}">
                <a16:creationId xmlns:a16="http://schemas.microsoft.com/office/drawing/2014/main" id="{85807A11-C749-2CCA-49BE-19342C3A68E5}"/>
              </a:ext>
            </a:extLst>
          </p:cNvPr>
          <p:cNvSpPr txBox="1">
            <a:spLocks/>
          </p:cNvSpPr>
          <p:nvPr/>
        </p:nvSpPr>
        <p:spPr>
          <a:xfrm>
            <a:off x="789922" y="10003804"/>
            <a:ext cx="22076093" cy="328197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Font typeface="Wingdings" panose="05000000000000000000" pitchFamily="2" charset="2"/>
              <a:buChar char="§"/>
            </a:pPr>
            <a:r>
              <a:rPr lang="en-GB" sz="3200" dirty="0">
                <a:solidFill>
                  <a:schemeClr val="tx1"/>
                </a:solidFill>
                <a:latin typeface="Calibri Light" panose="020F0302020204030204" pitchFamily="34" charset="0"/>
                <a:cs typeface="Calibri Light" panose="020F0302020204030204" pitchFamily="34" charset="0"/>
              </a:rPr>
              <a:t>The Center had 5 projects implemented in more than 10 African countries:</a:t>
            </a:r>
          </a:p>
          <a:p>
            <a:pPr marL="2571750" lvl="4" indent="-742950">
              <a:lnSpc>
                <a:spcPct val="100000"/>
              </a:lnSpc>
              <a:spcBef>
                <a:spcPts val="0"/>
              </a:spcBef>
              <a:buSzPct val="73000"/>
              <a:buAutoNum type="arabicPeriod"/>
            </a:pPr>
            <a:r>
              <a:rPr lang="en-GB" sz="3200" dirty="0">
                <a:solidFill>
                  <a:schemeClr val="tx1"/>
                </a:solidFill>
                <a:latin typeface="Calibri Light" panose="020F0302020204030204" pitchFamily="34" charset="0"/>
                <a:cs typeface="Calibri Light" panose="020F0302020204030204" pitchFamily="34" charset="0"/>
              </a:rPr>
              <a:t>Gates Countdown 2030 Phase 2 (WARO) – 28</a:t>
            </a:r>
          </a:p>
          <a:p>
            <a:pPr marL="2571750" lvl="4" indent="-742950">
              <a:lnSpc>
                <a:spcPct val="100000"/>
              </a:lnSpc>
              <a:spcBef>
                <a:spcPts val="0"/>
              </a:spcBef>
              <a:buSzPct val="73000"/>
              <a:buFont typeface="+mj-lt"/>
              <a:buAutoNum type="arabicPeriod"/>
            </a:pPr>
            <a:r>
              <a:rPr lang="en-GB" sz="3200" dirty="0">
                <a:solidFill>
                  <a:schemeClr val="tx1"/>
                </a:solidFill>
                <a:latin typeface="Calibri Light" panose="020F0302020204030204" pitchFamily="34" charset="0"/>
                <a:cs typeface="Calibri Light" panose="020F0302020204030204" pitchFamily="34" charset="0"/>
              </a:rPr>
              <a:t>Gavi - Immunization Coverage and Inequalities (WARO) - 23</a:t>
            </a:r>
          </a:p>
          <a:p>
            <a:pPr marL="2571750" lvl="4" indent="-742950">
              <a:lnSpc>
                <a:spcPct val="100000"/>
              </a:lnSpc>
              <a:spcBef>
                <a:spcPts val="0"/>
              </a:spcBef>
              <a:buSzPct val="73000"/>
              <a:buFont typeface="+mj-lt"/>
              <a:buAutoNum type="arabicPeriod"/>
            </a:pPr>
            <a:r>
              <a:rPr lang="en-GB" sz="3200" dirty="0">
                <a:solidFill>
                  <a:schemeClr val="tx1"/>
                </a:solidFill>
                <a:latin typeface="Calibri Light" panose="020F0302020204030204" pitchFamily="34" charset="0"/>
                <a:cs typeface="Calibri Light" panose="020F0302020204030204" pitchFamily="34" charset="0"/>
              </a:rPr>
              <a:t>CD 2030 Phase III (WARO) - 22</a:t>
            </a:r>
          </a:p>
          <a:p>
            <a:pPr marL="2571750" lvl="4" indent="-742950">
              <a:lnSpc>
                <a:spcPct val="100000"/>
              </a:lnSpc>
              <a:spcBef>
                <a:spcPts val="0"/>
              </a:spcBef>
              <a:buClr>
                <a:srgbClr val="000000"/>
              </a:buClr>
              <a:buSzPct val="73000"/>
              <a:buFont typeface="+mj-lt"/>
              <a:buAutoNum type="arabicPeriod"/>
              <a:defRPr/>
            </a:pPr>
            <a:r>
              <a:rPr lang="en-GB" sz="3200" dirty="0">
                <a:solidFill>
                  <a:schemeClr val="tx1"/>
                </a:solidFill>
                <a:latin typeface="Calibri Light" panose="020F0302020204030204" pitchFamily="34" charset="0"/>
                <a:cs typeface="Calibri Light" panose="020F0302020204030204" pitchFamily="34" charset="0"/>
              </a:rPr>
              <a:t>World Bank - RMNCAH-N (WARO) - 22</a:t>
            </a:r>
          </a:p>
          <a:p>
            <a:pPr marL="2571750" lvl="4" indent="-742950">
              <a:lnSpc>
                <a:spcPct val="100000"/>
              </a:lnSpc>
              <a:spcBef>
                <a:spcPts val="0"/>
              </a:spcBef>
              <a:buClr>
                <a:srgbClr val="000000"/>
              </a:buClr>
              <a:buSzPct val="73000"/>
              <a:buFont typeface="+mj-lt"/>
              <a:buAutoNum type="arabicPeriod"/>
              <a:defRPr/>
            </a:pPr>
            <a:r>
              <a:rPr lang="en-GB" sz="3200" dirty="0">
                <a:solidFill>
                  <a:schemeClr val="tx1"/>
                </a:solidFill>
                <a:latin typeface="Calibri Light" panose="020F0302020204030204" pitchFamily="34" charset="0"/>
                <a:cs typeface="Calibri Light" panose="020F0302020204030204" pitchFamily="34" charset="0"/>
              </a:rPr>
              <a:t>IDRC-Women RISE HPRO (PEC) - 17</a:t>
            </a:r>
          </a:p>
          <a:p>
            <a:pPr marL="1828800" lvl="4" indent="0">
              <a:lnSpc>
                <a:spcPct val="100000"/>
              </a:lnSpc>
              <a:spcBef>
                <a:spcPts val="0"/>
              </a:spcBef>
              <a:buClr>
                <a:srgbClr val="000000"/>
              </a:buClr>
              <a:buSzPts val="1400"/>
              <a:defRPr/>
            </a:pPr>
            <a:endParaRPr lang="en-GB" sz="3200" dirty="0">
              <a:solidFill>
                <a:schemeClr val="tx1"/>
              </a:solidFill>
              <a:latin typeface="Calibri Light" panose="020F0302020204030204" pitchFamily="34" charset="0"/>
              <a:cs typeface="Calibri Light" panose="020F0302020204030204" pitchFamily="34" charset="0"/>
            </a:endParaRPr>
          </a:p>
          <a:p>
            <a:pPr marL="1181108" indent="-571500" algn="just">
              <a:buFont typeface="Wingdings" panose="05000000000000000000" pitchFamily="2" charset="2"/>
              <a:buChar char="§"/>
            </a:pPr>
            <a:endParaRPr lang="en-GB" sz="3200" dirty="0">
              <a:solidFill>
                <a:schemeClr val="tx1"/>
              </a:solidFill>
              <a:latin typeface="Calibri Light" panose="020F0302020204030204" pitchFamily="34" charset="0"/>
              <a:cs typeface="Calibri Light" panose="020F0302020204030204" pitchFamily="34" charset="0"/>
            </a:endParaRPr>
          </a:p>
        </p:txBody>
      </p:sp>
    </p:spTree>
    <p:custDataLst>
      <p:tags r:id="rId1"/>
    </p:custDataLst>
    <p:extLst>
      <p:ext uri="{BB962C8B-B14F-4D97-AF65-F5344CB8AC3E}">
        <p14:creationId xmlns:p14="http://schemas.microsoft.com/office/powerpoint/2010/main" val="1210181015"/>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183173"/>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The 3Ms- Multi-Country Projects </a:t>
            </a:r>
            <a:r>
              <a:rPr lang="en-GB" sz="6600" dirty="0" err="1">
                <a:solidFill>
                  <a:srgbClr val="92D050"/>
                </a:solidFill>
              </a:rPr>
              <a:t>cont</a:t>
            </a:r>
            <a:r>
              <a:rPr lang="en-GB" sz="6600" dirty="0">
                <a:solidFill>
                  <a:srgbClr val="92D050"/>
                </a:solidFill>
              </a:rPr>
              <a:t>…</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pic>
        <p:nvPicPr>
          <p:cNvPr id="5" name="Picture 4">
            <a:extLst>
              <a:ext uri="{FF2B5EF4-FFF2-40B4-BE49-F238E27FC236}">
                <a16:creationId xmlns:a16="http://schemas.microsoft.com/office/drawing/2014/main" id="{2BE447AA-1C47-0A60-4D92-465CB431B222}"/>
              </a:ext>
            </a:extLst>
          </p:cNvPr>
          <p:cNvPicPr>
            <a:picLocks noChangeAspect="1"/>
          </p:cNvPicPr>
          <p:nvPr/>
        </p:nvPicPr>
        <p:blipFill>
          <a:blip r:embed="rId4"/>
          <a:stretch>
            <a:fillRect/>
          </a:stretch>
        </p:blipFill>
        <p:spPr>
          <a:xfrm>
            <a:off x="2981771" y="3974909"/>
            <a:ext cx="15194717" cy="8826210"/>
          </a:xfrm>
          <a:prstGeom prst="rect">
            <a:avLst/>
          </a:prstGeom>
        </p:spPr>
      </p:pic>
      <p:sp>
        <p:nvSpPr>
          <p:cNvPr id="6" name="Text Placeholder 2">
            <a:extLst>
              <a:ext uri="{FF2B5EF4-FFF2-40B4-BE49-F238E27FC236}">
                <a16:creationId xmlns:a16="http://schemas.microsoft.com/office/drawing/2014/main" id="{8CF50FCE-A4B2-A5A6-2107-930F34B378EF}"/>
              </a:ext>
            </a:extLst>
          </p:cNvPr>
          <p:cNvSpPr txBox="1">
            <a:spLocks/>
          </p:cNvSpPr>
          <p:nvPr/>
        </p:nvSpPr>
        <p:spPr>
          <a:xfrm>
            <a:off x="0" y="1824528"/>
            <a:ext cx="23306088" cy="201149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Half of the themes surpassed the 30% target for proportion of projects that are multi-country.</a:t>
            </a:r>
          </a:p>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The highest was WARO at 89% and RRCS at 48%.</a:t>
            </a:r>
          </a:p>
        </p:txBody>
      </p:sp>
    </p:spTree>
    <p:custDataLst>
      <p:tags r:id="rId1"/>
    </p:custDataLst>
    <p:extLst>
      <p:ext uri="{BB962C8B-B14F-4D97-AF65-F5344CB8AC3E}">
        <p14:creationId xmlns:p14="http://schemas.microsoft.com/office/powerpoint/2010/main" val="4240455675"/>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183173"/>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Countries projects are implementing activities </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4" name="Text Placeholder 2">
            <a:extLst>
              <a:ext uri="{FF2B5EF4-FFF2-40B4-BE49-F238E27FC236}">
                <a16:creationId xmlns:a16="http://schemas.microsoft.com/office/drawing/2014/main" id="{05D75924-80D2-0589-8E63-B0A8ED8231F8}"/>
              </a:ext>
            </a:extLst>
          </p:cNvPr>
          <p:cNvSpPr txBox="1">
            <a:spLocks/>
          </p:cNvSpPr>
          <p:nvPr/>
        </p:nvSpPr>
        <p:spPr>
          <a:xfrm>
            <a:off x="540542" y="12064117"/>
            <a:ext cx="13227119" cy="108108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In 2023, projects were implementing activities in 35 African countries, similar to 2022. </a:t>
            </a:r>
          </a:p>
        </p:txBody>
      </p:sp>
      <p:pic>
        <p:nvPicPr>
          <p:cNvPr id="3" name="Picture 2">
            <a:extLst>
              <a:ext uri="{FF2B5EF4-FFF2-40B4-BE49-F238E27FC236}">
                <a16:creationId xmlns:a16="http://schemas.microsoft.com/office/drawing/2014/main" id="{E8477F78-8A75-D34F-32AB-C638DE760C39}"/>
              </a:ext>
            </a:extLst>
          </p:cNvPr>
          <p:cNvPicPr>
            <a:picLocks noChangeAspect="1"/>
          </p:cNvPicPr>
          <p:nvPr/>
        </p:nvPicPr>
        <p:blipFill rotWithShape="1">
          <a:blip r:embed="rId4"/>
          <a:srcRect l="17208" r="10219" b="11437"/>
          <a:stretch/>
        </p:blipFill>
        <p:spPr>
          <a:xfrm>
            <a:off x="2955851" y="1651883"/>
            <a:ext cx="9786493" cy="10341904"/>
          </a:xfrm>
          <a:prstGeom prst="rect">
            <a:avLst/>
          </a:prstGeom>
        </p:spPr>
      </p:pic>
      <p:grpSp>
        <p:nvGrpSpPr>
          <p:cNvPr id="8" name="Group 7">
            <a:extLst>
              <a:ext uri="{FF2B5EF4-FFF2-40B4-BE49-F238E27FC236}">
                <a16:creationId xmlns:a16="http://schemas.microsoft.com/office/drawing/2014/main" id="{C4867A17-6DFA-1F83-2210-F71DF08EE398}"/>
              </a:ext>
            </a:extLst>
          </p:cNvPr>
          <p:cNvGrpSpPr/>
          <p:nvPr/>
        </p:nvGrpSpPr>
        <p:grpSpPr>
          <a:xfrm>
            <a:off x="14081565" y="1627799"/>
            <a:ext cx="8607834" cy="11854357"/>
            <a:chOff x="14081565" y="1627799"/>
            <a:chExt cx="8607834" cy="11854357"/>
          </a:xfrm>
        </p:grpSpPr>
        <p:pic>
          <p:nvPicPr>
            <p:cNvPr id="5" name="Picture 4">
              <a:extLst>
                <a:ext uri="{FF2B5EF4-FFF2-40B4-BE49-F238E27FC236}">
                  <a16:creationId xmlns:a16="http://schemas.microsoft.com/office/drawing/2014/main" id="{6F31E01E-3518-F537-9F8C-434D01AE8EC5}"/>
                </a:ext>
              </a:extLst>
            </p:cNvPr>
            <p:cNvPicPr>
              <a:picLocks noChangeAspect="1"/>
            </p:cNvPicPr>
            <p:nvPr/>
          </p:nvPicPr>
          <p:blipFill>
            <a:blip r:embed="rId5"/>
            <a:stretch>
              <a:fillRect/>
            </a:stretch>
          </p:blipFill>
          <p:spPr>
            <a:xfrm>
              <a:off x="14081565" y="1627799"/>
              <a:ext cx="8607834" cy="11854357"/>
            </a:xfrm>
            <a:prstGeom prst="rect">
              <a:avLst/>
            </a:prstGeom>
          </p:spPr>
        </p:pic>
        <p:sp>
          <p:nvSpPr>
            <p:cNvPr id="6" name="TextBox 5">
              <a:extLst>
                <a:ext uri="{FF2B5EF4-FFF2-40B4-BE49-F238E27FC236}">
                  <a16:creationId xmlns:a16="http://schemas.microsoft.com/office/drawing/2014/main" id="{27D98589-8E38-9E75-13A8-2F46FE937175}"/>
                </a:ext>
              </a:extLst>
            </p:cNvPr>
            <p:cNvSpPr txBox="1"/>
            <p:nvPr/>
          </p:nvSpPr>
          <p:spPr>
            <a:xfrm>
              <a:off x="16008424" y="8128209"/>
              <a:ext cx="488876" cy="369332"/>
            </a:xfrm>
            <a:prstGeom prst="rect">
              <a:avLst/>
            </a:prstGeom>
            <a:noFill/>
            <a:ln>
              <a:solidFill>
                <a:schemeClr val="tx1"/>
              </a:solidFill>
            </a:ln>
          </p:spPr>
          <p:txBody>
            <a:bodyPr wrap="square" rtlCol="0">
              <a:spAutoFit/>
            </a:bodyPr>
            <a:lstStyle/>
            <a:p>
              <a:r>
                <a:rPr lang="en-US" sz="1800" b="1" dirty="0">
                  <a:solidFill>
                    <a:srgbClr val="FF0066"/>
                  </a:solidFill>
                </a:rPr>
                <a:t>-2</a:t>
              </a:r>
            </a:p>
          </p:txBody>
        </p:sp>
        <p:sp>
          <p:nvSpPr>
            <p:cNvPr id="7" name="TextBox 6">
              <a:extLst>
                <a:ext uri="{FF2B5EF4-FFF2-40B4-BE49-F238E27FC236}">
                  <a16:creationId xmlns:a16="http://schemas.microsoft.com/office/drawing/2014/main" id="{C9E61836-195F-F2D9-C079-D650DE50C70C}"/>
                </a:ext>
              </a:extLst>
            </p:cNvPr>
            <p:cNvSpPr txBox="1"/>
            <p:nvPr/>
          </p:nvSpPr>
          <p:spPr>
            <a:xfrm>
              <a:off x="21520224" y="1689008"/>
              <a:ext cx="704776" cy="369332"/>
            </a:xfrm>
            <a:prstGeom prst="rect">
              <a:avLst/>
            </a:prstGeom>
            <a:noFill/>
            <a:ln>
              <a:solidFill>
                <a:schemeClr val="tx1"/>
              </a:solidFill>
            </a:ln>
          </p:spPr>
          <p:txBody>
            <a:bodyPr wrap="square" rtlCol="0">
              <a:spAutoFit/>
            </a:bodyPr>
            <a:lstStyle/>
            <a:p>
              <a:r>
                <a:rPr lang="en-US" sz="1800" b="1" dirty="0">
                  <a:solidFill>
                    <a:srgbClr val="00B050"/>
                  </a:solidFill>
                </a:rPr>
                <a:t>+ 38</a:t>
              </a:r>
            </a:p>
          </p:txBody>
        </p:sp>
      </p:grpSp>
    </p:spTree>
    <p:custDataLst>
      <p:tags r:id="rId1"/>
    </p:custDataLst>
    <p:extLst>
      <p:ext uri="{BB962C8B-B14F-4D97-AF65-F5344CB8AC3E}">
        <p14:creationId xmlns:p14="http://schemas.microsoft.com/office/powerpoint/2010/main" val="2989717409"/>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4" name="Rectangle 3">
            <a:extLst>
              <a:ext uri="{FF2B5EF4-FFF2-40B4-BE49-F238E27FC236}">
                <a16:creationId xmlns:a16="http://schemas.microsoft.com/office/drawing/2014/main" id="{EE8A9052-1655-425C-8AA5-1AC277BEC6F9}"/>
              </a:ext>
            </a:extLst>
          </p:cNvPr>
          <p:cNvSpPr/>
          <p:nvPr/>
        </p:nvSpPr>
        <p:spPr>
          <a:xfrm>
            <a:off x="0" y="0"/>
            <a:ext cx="24387174"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530" name="Google Shape;530;p18"/>
          <p:cNvSpPr txBox="1">
            <a:spLocks noGrp="1"/>
          </p:cNvSpPr>
          <p:nvPr>
            <p:ph type="title"/>
          </p:nvPr>
        </p:nvSpPr>
        <p:spPr>
          <a:xfrm>
            <a:off x="1" y="4956967"/>
            <a:ext cx="24387174" cy="28876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accent1"/>
              </a:buClr>
              <a:buSzPts val="14400"/>
              <a:buFont typeface="Calibri"/>
              <a:buNone/>
            </a:pPr>
            <a:r>
              <a:rPr lang="en-US" sz="13800" dirty="0">
                <a:solidFill>
                  <a:schemeClr val="bg1"/>
                </a:solidFill>
              </a:rPr>
              <a:t>Business Development</a:t>
            </a:r>
            <a:endParaRPr sz="13800" dirty="0">
              <a:solidFill>
                <a:schemeClr val="bg1"/>
              </a:solidFill>
            </a:endParaRPr>
          </a:p>
        </p:txBody>
      </p:sp>
      <p:sp>
        <p:nvSpPr>
          <p:cNvPr id="3" name="Rectangle 2">
            <a:extLst>
              <a:ext uri="{FF2B5EF4-FFF2-40B4-BE49-F238E27FC236}">
                <a16:creationId xmlns:a16="http://schemas.microsoft.com/office/drawing/2014/main" id="{2A014E16-1DDF-4790-8D40-8F3963AFA904}"/>
              </a:ext>
            </a:extLst>
          </p:cNvPr>
          <p:cNvSpPr/>
          <p:nvPr/>
        </p:nvSpPr>
        <p:spPr>
          <a:xfrm>
            <a:off x="8115300" y="3177540"/>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Tree>
    <p:extLst>
      <p:ext uri="{BB962C8B-B14F-4D97-AF65-F5344CB8AC3E}">
        <p14:creationId xmlns:p14="http://schemas.microsoft.com/office/powerpoint/2010/main" val="485529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332029"/>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Proposal Success Rates</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2" name="Text Placeholder 2">
            <a:extLst>
              <a:ext uri="{FF2B5EF4-FFF2-40B4-BE49-F238E27FC236}">
                <a16:creationId xmlns:a16="http://schemas.microsoft.com/office/drawing/2014/main" id="{C7C44956-FCD9-9025-A43F-CF3D573A0043}"/>
              </a:ext>
            </a:extLst>
          </p:cNvPr>
          <p:cNvSpPr>
            <a:spLocks noGrp="1"/>
          </p:cNvSpPr>
          <p:nvPr>
            <p:ph type="body" idx="1"/>
          </p:nvPr>
        </p:nvSpPr>
        <p:spPr>
          <a:xfrm>
            <a:off x="14996160" y="3632697"/>
            <a:ext cx="9089136" cy="7978056"/>
          </a:xfrm>
        </p:spPr>
        <p:txBody>
          <a:bodyPr>
            <a:noAutofit/>
          </a:bodyPr>
          <a:lstStyle/>
          <a:p>
            <a:pPr marL="1524019" indent="-914411" algn="just">
              <a:buClr>
                <a:schemeClr val="tx1"/>
              </a:buClr>
              <a:buSzPct val="100000"/>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In 2023, the Center submitted 101 proposals with a number success rates of 64% an increase from 2022 at 62%. This was, however, below the set target of 66% for 2023.</a:t>
            </a:r>
          </a:p>
          <a:p>
            <a:pPr marL="1181108" indent="-571500" algn="just">
              <a:buClr>
                <a:schemeClr val="tx1"/>
              </a:buClr>
              <a:buSzPct val="100000"/>
              <a:buFont typeface="Wingdings" panose="05000000000000000000" pitchFamily="2" charset="2"/>
              <a:buChar char="§"/>
            </a:pPr>
            <a:endParaRPr lang="en-GB" sz="3600" dirty="0">
              <a:solidFill>
                <a:schemeClr val="tx1"/>
              </a:solidFill>
              <a:latin typeface="Calibri Light" panose="020F0302020204030204" pitchFamily="34" charset="0"/>
              <a:cs typeface="Calibri Light" panose="020F0302020204030204" pitchFamily="34" charset="0"/>
            </a:endParaRPr>
          </a:p>
          <a:p>
            <a:pPr marL="1524019" indent="-914411" algn="just">
              <a:buClr>
                <a:schemeClr val="tx1"/>
              </a:buClr>
              <a:buSzPct val="100000"/>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The Center recorded the highest dollar success rate in the last 4 years at 69% surpassing the set 2023 targets of 38%. </a:t>
            </a:r>
          </a:p>
          <a:p>
            <a:pPr marL="1524019" indent="-914411" algn="just">
              <a:buFont typeface="Wingdings" panose="05000000000000000000" pitchFamily="2" charset="2"/>
              <a:buChar char="§"/>
            </a:pPr>
            <a:endParaRPr lang="en-GB" sz="3600" dirty="0">
              <a:solidFill>
                <a:schemeClr val="tx1"/>
              </a:solidFill>
              <a:latin typeface="Calibri Light" panose="020F0302020204030204" pitchFamily="34" charset="0"/>
              <a:cs typeface="Calibri Light" panose="020F0302020204030204" pitchFamily="34" charset="0"/>
            </a:endParaRPr>
          </a:p>
        </p:txBody>
      </p:sp>
      <p:pic>
        <p:nvPicPr>
          <p:cNvPr id="3" name="Picture 2">
            <a:extLst>
              <a:ext uri="{FF2B5EF4-FFF2-40B4-BE49-F238E27FC236}">
                <a16:creationId xmlns:a16="http://schemas.microsoft.com/office/drawing/2014/main" id="{84FE978E-C0FC-18E2-D249-43D5C33AD8D0}"/>
              </a:ext>
            </a:extLst>
          </p:cNvPr>
          <p:cNvPicPr>
            <a:picLocks noChangeAspect="1"/>
          </p:cNvPicPr>
          <p:nvPr/>
        </p:nvPicPr>
        <p:blipFill>
          <a:blip r:embed="rId4"/>
          <a:stretch>
            <a:fillRect/>
          </a:stretch>
        </p:blipFill>
        <p:spPr>
          <a:xfrm>
            <a:off x="0" y="3247192"/>
            <a:ext cx="15585101" cy="9193560"/>
          </a:xfrm>
          <a:prstGeom prst="rect">
            <a:avLst/>
          </a:prstGeom>
        </p:spPr>
      </p:pic>
    </p:spTree>
    <p:custDataLst>
      <p:tags r:id="rId1"/>
    </p:custDataLst>
    <p:extLst>
      <p:ext uri="{BB962C8B-B14F-4D97-AF65-F5344CB8AC3E}">
        <p14:creationId xmlns:p14="http://schemas.microsoft.com/office/powerpoint/2010/main" val="3618609213"/>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332029"/>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Proposal Tracker</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9" name="Text Placeholder 2">
            <a:extLst>
              <a:ext uri="{FF2B5EF4-FFF2-40B4-BE49-F238E27FC236}">
                <a16:creationId xmlns:a16="http://schemas.microsoft.com/office/drawing/2014/main" id="{C77BFF21-FA10-43CA-9CAB-CC17BA927777}"/>
              </a:ext>
            </a:extLst>
          </p:cNvPr>
          <p:cNvSpPr>
            <a:spLocks noGrp="1"/>
          </p:cNvSpPr>
          <p:nvPr>
            <p:ph type="body" idx="1"/>
          </p:nvPr>
        </p:nvSpPr>
        <p:spPr>
          <a:xfrm>
            <a:off x="-350057" y="9959463"/>
            <a:ext cx="18192007" cy="2720898"/>
          </a:xfrm>
        </p:spPr>
        <p:txBody>
          <a:bodyPr>
            <a:noAutofit/>
          </a:bodyPr>
          <a:lstStyle/>
          <a:p>
            <a:pPr marL="1181108" indent="-571500" algn="just">
              <a:buClr>
                <a:schemeClr val="tx1"/>
              </a:buClr>
              <a:buSzPct val="100000"/>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Operations, DSP and DSE had the highest number and dollar success rates. </a:t>
            </a:r>
          </a:p>
          <a:p>
            <a:pPr marL="1181108" indent="-571500" algn="just">
              <a:buClr>
                <a:schemeClr val="tx1"/>
              </a:buClr>
              <a:buSzPct val="100000"/>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 The </a:t>
            </a:r>
            <a:r>
              <a:rPr lang="en-GB" sz="3600" dirty="0" err="1">
                <a:solidFill>
                  <a:schemeClr val="tx1"/>
                </a:solidFill>
                <a:latin typeface="Calibri Light" panose="020F0302020204030204" pitchFamily="34" charset="0"/>
                <a:cs typeface="Calibri Light" panose="020F0302020204030204" pitchFamily="34" charset="0"/>
              </a:rPr>
              <a:t>Center</a:t>
            </a:r>
            <a:r>
              <a:rPr lang="en-GB" sz="3600" dirty="0">
                <a:solidFill>
                  <a:schemeClr val="tx1"/>
                </a:solidFill>
                <a:latin typeface="Calibri Light" panose="020F0302020204030204" pitchFamily="34" charset="0"/>
                <a:cs typeface="Calibri Light" panose="020F0302020204030204" pitchFamily="34" charset="0"/>
              </a:rPr>
              <a:t> raised a total of </a:t>
            </a:r>
            <a:r>
              <a:rPr lang="en-GB" sz="3600" b="1" dirty="0">
                <a:solidFill>
                  <a:schemeClr val="tx1"/>
                </a:solidFill>
                <a:latin typeface="Calibri Light" panose="020F0302020204030204" pitchFamily="34" charset="0"/>
                <a:cs typeface="Calibri Light" panose="020F0302020204030204" pitchFamily="34" charset="0"/>
              </a:rPr>
              <a:t>USD 43.7 million </a:t>
            </a:r>
            <a:r>
              <a:rPr lang="en-GB" sz="3600" dirty="0">
                <a:solidFill>
                  <a:schemeClr val="tx1"/>
                </a:solidFill>
                <a:latin typeface="Calibri Light" panose="020F0302020204030204" pitchFamily="34" charset="0"/>
                <a:cs typeface="Calibri Light" panose="020F0302020204030204" pitchFamily="34" charset="0"/>
              </a:rPr>
              <a:t>in successful proposals in 2023. </a:t>
            </a:r>
          </a:p>
          <a:p>
            <a:pPr marL="1181108" indent="-571500" algn="just">
              <a:buClr>
                <a:schemeClr val="tx1"/>
              </a:buClr>
              <a:buSzPct val="100000"/>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This was higher than 2022 and 2021 where successful projects were USD 30 million and 25.7 million resp.</a:t>
            </a:r>
          </a:p>
        </p:txBody>
      </p:sp>
      <p:pic>
        <p:nvPicPr>
          <p:cNvPr id="8" name="Picture 7">
            <a:extLst>
              <a:ext uri="{FF2B5EF4-FFF2-40B4-BE49-F238E27FC236}">
                <a16:creationId xmlns:a16="http://schemas.microsoft.com/office/drawing/2014/main" id="{9C2B6980-7DEC-97E9-A2A0-E7B59E792B12}"/>
              </a:ext>
            </a:extLst>
          </p:cNvPr>
          <p:cNvPicPr>
            <a:picLocks noChangeAspect="1"/>
          </p:cNvPicPr>
          <p:nvPr/>
        </p:nvPicPr>
        <p:blipFill>
          <a:blip r:embed="rId4"/>
          <a:stretch>
            <a:fillRect/>
          </a:stretch>
        </p:blipFill>
        <p:spPr>
          <a:xfrm>
            <a:off x="0" y="2178046"/>
            <a:ext cx="23678990" cy="6787534"/>
          </a:xfrm>
          <a:prstGeom prst="rect">
            <a:avLst/>
          </a:prstGeom>
        </p:spPr>
      </p:pic>
      <p:pic>
        <p:nvPicPr>
          <p:cNvPr id="14" name="Picture 13">
            <a:extLst>
              <a:ext uri="{FF2B5EF4-FFF2-40B4-BE49-F238E27FC236}">
                <a16:creationId xmlns:a16="http://schemas.microsoft.com/office/drawing/2014/main" id="{A1457E7C-CF69-226F-E8F8-F6073E211B07}"/>
              </a:ext>
            </a:extLst>
          </p:cNvPr>
          <p:cNvPicPr>
            <a:picLocks noChangeAspect="1"/>
          </p:cNvPicPr>
          <p:nvPr/>
        </p:nvPicPr>
        <p:blipFill>
          <a:blip r:embed="rId5"/>
          <a:stretch>
            <a:fillRect/>
          </a:stretch>
        </p:blipFill>
        <p:spPr>
          <a:xfrm>
            <a:off x="17663532" y="11319912"/>
            <a:ext cx="6723643" cy="2378647"/>
          </a:xfrm>
          <a:prstGeom prst="rect">
            <a:avLst/>
          </a:prstGeom>
        </p:spPr>
      </p:pic>
    </p:spTree>
    <p:custDataLst>
      <p:tags r:id="rId1"/>
    </p:custDataLst>
    <p:extLst>
      <p:ext uri="{BB962C8B-B14F-4D97-AF65-F5344CB8AC3E}">
        <p14:creationId xmlns:p14="http://schemas.microsoft.com/office/powerpoint/2010/main" val="101387366"/>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332029"/>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Competitive v/s invited proposals – success rates</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6" name="Text Placeholder 2">
            <a:extLst>
              <a:ext uri="{FF2B5EF4-FFF2-40B4-BE49-F238E27FC236}">
                <a16:creationId xmlns:a16="http://schemas.microsoft.com/office/drawing/2014/main" id="{C77BFF21-FA10-43CA-9CAB-CC17BA927777}"/>
              </a:ext>
            </a:extLst>
          </p:cNvPr>
          <p:cNvSpPr>
            <a:spLocks noGrp="1"/>
          </p:cNvSpPr>
          <p:nvPr>
            <p:ph type="body" idx="1"/>
          </p:nvPr>
        </p:nvSpPr>
        <p:spPr>
          <a:xfrm>
            <a:off x="385732" y="8999583"/>
            <a:ext cx="23615708" cy="3113478"/>
          </a:xfrm>
        </p:spPr>
        <p:txBody>
          <a:bodyPr>
            <a:noAutofit/>
          </a:bodyPr>
          <a:lstStyle/>
          <a:p>
            <a:pPr marL="1181108" indent="-571500" algn="just">
              <a:buClrTx/>
              <a:buSzPct val="100000"/>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Out of the 70 proposals that had received feedback, 23 were invited proposals while 47 were competitive proposals. </a:t>
            </a:r>
          </a:p>
          <a:p>
            <a:pPr marL="1181108" indent="-571500" algn="just">
              <a:buClrTx/>
              <a:buSzPct val="100000"/>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In 2023, 78% of the invited proposals that received feedback were successful while 55% of the competitive proposals that received feedback were successful.</a:t>
            </a:r>
            <a:endParaRPr lang="en-GB" sz="3600" dirty="0">
              <a:solidFill>
                <a:srgbClr val="FF0000"/>
              </a:solidFill>
              <a:latin typeface="Calibri Light" panose="020F0302020204030204" pitchFamily="34" charset="0"/>
              <a:cs typeface="Calibri Light" panose="020F0302020204030204" pitchFamily="34" charset="0"/>
            </a:endParaRPr>
          </a:p>
        </p:txBody>
      </p:sp>
      <p:pic>
        <p:nvPicPr>
          <p:cNvPr id="7" name="Picture 6">
            <a:extLst>
              <a:ext uri="{FF2B5EF4-FFF2-40B4-BE49-F238E27FC236}">
                <a16:creationId xmlns:a16="http://schemas.microsoft.com/office/drawing/2014/main" id="{0D0844BF-4B27-385E-D16E-5CAC41F91D2A}"/>
              </a:ext>
            </a:extLst>
          </p:cNvPr>
          <p:cNvPicPr>
            <a:picLocks noChangeAspect="1"/>
          </p:cNvPicPr>
          <p:nvPr/>
        </p:nvPicPr>
        <p:blipFill>
          <a:blip r:embed="rId4"/>
          <a:stretch>
            <a:fillRect/>
          </a:stretch>
        </p:blipFill>
        <p:spPr>
          <a:xfrm>
            <a:off x="3145124" y="3075420"/>
            <a:ext cx="17695481" cy="5177054"/>
          </a:xfrm>
          <a:prstGeom prst="rect">
            <a:avLst/>
          </a:prstGeom>
        </p:spPr>
      </p:pic>
    </p:spTree>
    <p:custDataLst>
      <p:tags r:id="rId1"/>
    </p:custDataLst>
    <p:extLst>
      <p:ext uri="{BB962C8B-B14F-4D97-AF65-F5344CB8AC3E}">
        <p14:creationId xmlns:p14="http://schemas.microsoft.com/office/powerpoint/2010/main" val="349277614"/>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332029"/>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Prime vs subawards proposals</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9" name="Text Placeholder 2">
            <a:extLst>
              <a:ext uri="{FF2B5EF4-FFF2-40B4-BE49-F238E27FC236}">
                <a16:creationId xmlns:a16="http://schemas.microsoft.com/office/drawing/2014/main" id="{C77BFF21-FA10-43CA-9CAB-CC17BA927777}"/>
              </a:ext>
            </a:extLst>
          </p:cNvPr>
          <p:cNvSpPr>
            <a:spLocks noGrp="1"/>
          </p:cNvSpPr>
          <p:nvPr>
            <p:ph type="body" idx="1"/>
          </p:nvPr>
        </p:nvSpPr>
        <p:spPr>
          <a:xfrm>
            <a:off x="1229995" y="9345642"/>
            <a:ext cx="21446310" cy="2157984"/>
          </a:xfrm>
        </p:spPr>
        <p:txBody>
          <a:bodyPr>
            <a:noAutofit/>
          </a:bodyPr>
          <a:lstStyle/>
          <a:p>
            <a:pPr marL="1181108" indent="-571500" algn="just">
              <a:buClrTx/>
              <a:buSzPct val="100000"/>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Out of the 70 proposals that had received feedback, 65% of the prime award proposals that received feedback were successful while 59% of the sub-award proposals that received feedback were successful. </a:t>
            </a:r>
            <a:endParaRPr lang="en-GB" sz="3600" dirty="0">
              <a:solidFill>
                <a:srgbClr val="FF0000"/>
              </a:solidFill>
              <a:latin typeface="Calibri Light" panose="020F0302020204030204" pitchFamily="34" charset="0"/>
              <a:cs typeface="Calibri Light" panose="020F0302020204030204" pitchFamily="34" charset="0"/>
            </a:endParaRPr>
          </a:p>
        </p:txBody>
      </p:sp>
      <p:pic>
        <p:nvPicPr>
          <p:cNvPr id="2" name="Picture 1">
            <a:extLst>
              <a:ext uri="{FF2B5EF4-FFF2-40B4-BE49-F238E27FC236}">
                <a16:creationId xmlns:a16="http://schemas.microsoft.com/office/drawing/2014/main" id="{794EEDC5-C384-42AF-BF9B-BC474B376D9F}"/>
              </a:ext>
            </a:extLst>
          </p:cNvPr>
          <p:cNvPicPr>
            <a:picLocks noChangeAspect="1"/>
          </p:cNvPicPr>
          <p:nvPr/>
        </p:nvPicPr>
        <p:blipFill rotWithShape="1">
          <a:blip r:embed="rId4"/>
          <a:srcRect t="5987"/>
          <a:stretch/>
        </p:blipFill>
        <p:spPr>
          <a:xfrm>
            <a:off x="3329501" y="3055434"/>
            <a:ext cx="16003768" cy="5352234"/>
          </a:xfrm>
          <a:prstGeom prst="rect">
            <a:avLst/>
          </a:prstGeom>
        </p:spPr>
      </p:pic>
    </p:spTree>
    <p:custDataLst>
      <p:tags r:id="rId1"/>
    </p:custDataLst>
    <p:extLst>
      <p:ext uri="{BB962C8B-B14F-4D97-AF65-F5344CB8AC3E}">
        <p14:creationId xmlns:p14="http://schemas.microsoft.com/office/powerpoint/2010/main" val="532518147"/>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4" name="Rectangle 3">
            <a:extLst>
              <a:ext uri="{FF2B5EF4-FFF2-40B4-BE49-F238E27FC236}">
                <a16:creationId xmlns:a16="http://schemas.microsoft.com/office/drawing/2014/main" id="{EE8A9052-1655-425C-8AA5-1AC277BEC6F9}"/>
              </a:ext>
            </a:extLst>
          </p:cNvPr>
          <p:cNvSpPr/>
          <p:nvPr/>
        </p:nvSpPr>
        <p:spPr>
          <a:xfrm>
            <a:off x="1" y="0"/>
            <a:ext cx="24387174"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530" name="Google Shape;530;p18"/>
          <p:cNvSpPr txBox="1">
            <a:spLocks noGrp="1"/>
          </p:cNvSpPr>
          <p:nvPr>
            <p:ph type="title"/>
          </p:nvPr>
        </p:nvSpPr>
        <p:spPr>
          <a:xfrm>
            <a:off x="1643691" y="3177540"/>
            <a:ext cx="21099792" cy="6404453"/>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90000"/>
              </a:lnSpc>
              <a:spcBef>
                <a:spcPts val="0"/>
              </a:spcBef>
              <a:spcAft>
                <a:spcPts val="0"/>
              </a:spcAft>
              <a:buClr>
                <a:srgbClr val="78C149"/>
              </a:buClr>
              <a:buSzPts val="3000"/>
              <a:buFont typeface="Calibri"/>
              <a:buNone/>
              <a:tabLst/>
              <a:defRPr/>
            </a:pPr>
            <a:r>
              <a:rPr lang="en-GB" sz="6000" b="1" dirty="0">
                <a:solidFill>
                  <a:srgbClr val="FFFFFF"/>
                </a:solidFill>
                <a:latin typeface="Calibri"/>
                <a:ea typeface="Calibri"/>
                <a:cs typeface="Calibri"/>
                <a:sym typeface="Calibri"/>
              </a:rPr>
              <a:t>Strategic Objective 1: </a:t>
            </a:r>
            <a:br>
              <a:rPr lang="en-GB" sz="6000" b="1" dirty="0">
                <a:solidFill>
                  <a:srgbClr val="FFFFFF"/>
                </a:solidFill>
                <a:latin typeface="Calibri"/>
                <a:ea typeface="Calibri"/>
                <a:cs typeface="Calibri"/>
                <a:sym typeface="Calibri"/>
              </a:rPr>
            </a:br>
            <a:r>
              <a:rPr lang="en-GB" sz="6000" b="1" dirty="0">
                <a:solidFill>
                  <a:srgbClr val="FFFFFF"/>
                </a:solidFill>
                <a:latin typeface="Calibri"/>
                <a:ea typeface="Calibri"/>
                <a:cs typeface="Calibri"/>
                <a:sym typeface="Calibri"/>
              </a:rPr>
              <a:t>Generate scientific knowledge aligned to local and international development agendas that affect health and development in Africa.</a:t>
            </a:r>
            <a:endParaRPr kumimoji="0" lang="en-GB" sz="60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Rectangle 2">
            <a:extLst>
              <a:ext uri="{FF2B5EF4-FFF2-40B4-BE49-F238E27FC236}">
                <a16:creationId xmlns:a16="http://schemas.microsoft.com/office/drawing/2014/main" id="{2A014E16-1DDF-4790-8D40-8F3963AFA904}"/>
              </a:ext>
            </a:extLst>
          </p:cNvPr>
          <p:cNvSpPr/>
          <p:nvPr/>
        </p:nvSpPr>
        <p:spPr>
          <a:xfrm>
            <a:off x="8115300" y="3177540"/>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Tree>
    <p:extLst>
      <p:ext uri="{BB962C8B-B14F-4D97-AF65-F5344CB8AC3E}">
        <p14:creationId xmlns:p14="http://schemas.microsoft.com/office/powerpoint/2010/main" val="879511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332029"/>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Research products</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pic>
        <p:nvPicPr>
          <p:cNvPr id="4" name="Picture 3">
            <a:extLst>
              <a:ext uri="{FF2B5EF4-FFF2-40B4-BE49-F238E27FC236}">
                <a16:creationId xmlns:a16="http://schemas.microsoft.com/office/drawing/2014/main" id="{A2C377E2-30C2-8F4F-10F7-910D2FB3BF19}"/>
              </a:ext>
            </a:extLst>
          </p:cNvPr>
          <p:cNvPicPr>
            <a:picLocks noChangeAspect="1"/>
          </p:cNvPicPr>
          <p:nvPr/>
        </p:nvPicPr>
        <p:blipFill>
          <a:blip r:embed="rId4"/>
          <a:stretch>
            <a:fillRect/>
          </a:stretch>
        </p:blipFill>
        <p:spPr>
          <a:xfrm>
            <a:off x="319068" y="2397248"/>
            <a:ext cx="11038046" cy="5335724"/>
          </a:xfrm>
          <a:prstGeom prst="rect">
            <a:avLst/>
          </a:prstGeom>
        </p:spPr>
      </p:pic>
      <p:sp>
        <p:nvSpPr>
          <p:cNvPr id="6" name="TextBox 5">
            <a:extLst>
              <a:ext uri="{FF2B5EF4-FFF2-40B4-BE49-F238E27FC236}">
                <a16:creationId xmlns:a16="http://schemas.microsoft.com/office/drawing/2014/main" id="{2B9A7024-349C-5896-7C72-874ECD0C97C5}"/>
              </a:ext>
            </a:extLst>
          </p:cNvPr>
          <p:cNvSpPr txBox="1"/>
          <p:nvPr/>
        </p:nvSpPr>
        <p:spPr>
          <a:xfrm>
            <a:off x="0" y="8475129"/>
            <a:ext cx="24236680" cy="1200329"/>
          </a:xfrm>
          <a:prstGeom prst="rect">
            <a:avLst/>
          </a:prstGeom>
          <a:noFill/>
        </p:spPr>
        <p:txBody>
          <a:bodyPr wrap="square">
            <a:spAutoFit/>
          </a:bodyPr>
          <a:lstStyle/>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For the past 4 years, APHRC recorded an upward trajectory on number of research products published, with 2023 recording the highest.</a:t>
            </a:r>
            <a:endParaRPr lang="en-KE" sz="36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7" name="TextBox 6">
            <a:extLst>
              <a:ext uri="{FF2B5EF4-FFF2-40B4-BE49-F238E27FC236}">
                <a16:creationId xmlns:a16="http://schemas.microsoft.com/office/drawing/2014/main" id="{B5F8899E-23F1-303B-F160-894109648A1D}"/>
              </a:ext>
            </a:extLst>
          </p:cNvPr>
          <p:cNvSpPr txBox="1"/>
          <p:nvPr/>
        </p:nvSpPr>
        <p:spPr>
          <a:xfrm>
            <a:off x="0" y="9862363"/>
            <a:ext cx="19248312" cy="3416320"/>
          </a:xfrm>
          <a:prstGeom prst="rect">
            <a:avLst/>
          </a:prstGeom>
          <a:noFill/>
        </p:spPr>
        <p:txBody>
          <a:bodyPr wrap="square">
            <a:spAutoFit/>
          </a:bodyPr>
          <a:lstStyle/>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Top 5 journals where the Center published in 2023 were:</a:t>
            </a:r>
          </a:p>
          <a:p>
            <a:r>
              <a:rPr lang="en-GB" sz="3600" dirty="0">
                <a:latin typeface="Calibri Light" panose="020F0302020204030204" pitchFamily="34" charset="0"/>
                <a:ea typeface="Calibri Light" panose="020F0302020204030204" pitchFamily="34" charset="0"/>
                <a:cs typeface="Calibri Light" panose="020F0302020204030204" pitchFamily="34" charset="0"/>
              </a:rPr>
              <a:t> 		1.	Research Square </a:t>
            </a:r>
          </a:p>
          <a:p>
            <a:r>
              <a:rPr lang="en-GB" sz="3600" dirty="0">
                <a:latin typeface="Calibri Light" panose="020F0302020204030204" pitchFamily="34" charset="0"/>
                <a:ea typeface="Calibri Light" panose="020F0302020204030204" pitchFamily="34" charset="0"/>
                <a:cs typeface="Calibri Light" panose="020F0302020204030204" pitchFamily="34" charset="0"/>
              </a:rPr>
              <a:t>		2.	PLOS global public health</a:t>
            </a:r>
          </a:p>
          <a:p>
            <a:r>
              <a:rPr lang="en-GB" sz="3600" dirty="0">
                <a:latin typeface="Calibri Light" panose="020F0302020204030204" pitchFamily="34" charset="0"/>
                <a:ea typeface="Calibri Light" panose="020F0302020204030204" pitchFamily="34" charset="0"/>
                <a:cs typeface="Calibri Light" panose="020F0302020204030204" pitchFamily="34" charset="0"/>
              </a:rPr>
              <a:t>		3.	BMJ Open</a:t>
            </a:r>
          </a:p>
          <a:p>
            <a:r>
              <a:rPr lang="en-GB" sz="3600" dirty="0">
                <a:latin typeface="Calibri Light" panose="020F0302020204030204" pitchFamily="34" charset="0"/>
                <a:ea typeface="Calibri Light" panose="020F0302020204030204" pitchFamily="34" charset="0"/>
                <a:cs typeface="Calibri Light" panose="020F0302020204030204" pitchFamily="34" charset="0"/>
              </a:rPr>
              <a:t>		4.	Frontiers in Public Health</a:t>
            </a:r>
          </a:p>
          <a:p>
            <a:r>
              <a:rPr lang="en-GB" sz="3600" dirty="0">
                <a:latin typeface="Calibri Light" panose="020F0302020204030204" pitchFamily="34" charset="0"/>
                <a:ea typeface="Calibri Light" panose="020F0302020204030204" pitchFamily="34" charset="0"/>
                <a:cs typeface="Calibri Light" panose="020F0302020204030204" pitchFamily="34" charset="0"/>
              </a:rPr>
              <a:t>		5.	Reproductive Health</a:t>
            </a:r>
          </a:p>
        </p:txBody>
      </p:sp>
      <p:pic>
        <p:nvPicPr>
          <p:cNvPr id="5" name="Picture 4">
            <a:extLst>
              <a:ext uri="{FF2B5EF4-FFF2-40B4-BE49-F238E27FC236}">
                <a16:creationId xmlns:a16="http://schemas.microsoft.com/office/drawing/2014/main" id="{4766F551-595B-9E0E-B78A-EC5E79B440BB}"/>
              </a:ext>
            </a:extLst>
          </p:cNvPr>
          <p:cNvPicPr>
            <a:picLocks noChangeAspect="1"/>
          </p:cNvPicPr>
          <p:nvPr/>
        </p:nvPicPr>
        <p:blipFill>
          <a:blip r:embed="rId5"/>
          <a:stretch>
            <a:fillRect/>
          </a:stretch>
        </p:blipFill>
        <p:spPr>
          <a:xfrm>
            <a:off x="13460430" y="1886423"/>
            <a:ext cx="9845658" cy="6357374"/>
          </a:xfrm>
          <a:prstGeom prst="rect">
            <a:avLst/>
          </a:prstGeom>
        </p:spPr>
      </p:pic>
    </p:spTree>
    <p:custDataLst>
      <p:tags r:id="rId1"/>
    </p:custDataLst>
    <p:extLst>
      <p:ext uri="{BB962C8B-B14F-4D97-AF65-F5344CB8AC3E}">
        <p14:creationId xmlns:p14="http://schemas.microsoft.com/office/powerpoint/2010/main" val="2957598304"/>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
          <p:cNvSpPr txBox="1">
            <a:spLocks noGrp="1"/>
          </p:cNvSpPr>
          <p:nvPr>
            <p:ph type="title"/>
          </p:nvPr>
        </p:nvSpPr>
        <p:spPr>
          <a:xfrm>
            <a:off x="1231425" y="368439"/>
            <a:ext cx="22073219" cy="1444438"/>
          </a:xfrm>
          <a:prstGeom prst="rect">
            <a:avLst/>
          </a:prstGeom>
          <a:solidFill>
            <a:srgbClr val="EDECED"/>
          </a:solidFill>
          <a:ln>
            <a:noFill/>
          </a:ln>
        </p:spPr>
        <p:txBody>
          <a:bodyPr spcFirstLastPara="1" wrap="square" lIns="91413" tIns="45694" rIns="91413" bIns="45694" anchor="ctr" anchorCtr="0">
            <a:normAutofit/>
          </a:bodyPr>
          <a:lstStyle/>
          <a:p>
            <a:pPr>
              <a:buSzPts val="7200"/>
            </a:pPr>
            <a:r>
              <a:rPr lang="en-US" sz="6600" dirty="0">
                <a:solidFill>
                  <a:schemeClr val="accent1"/>
                </a:solidFill>
              </a:rPr>
              <a:t>Overview </a:t>
            </a:r>
          </a:p>
        </p:txBody>
      </p:sp>
      <p:grpSp>
        <p:nvGrpSpPr>
          <p:cNvPr id="13" name="Group 12">
            <a:extLst>
              <a:ext uri="{FF2B5EF4-FFF2-40B4-BE49-F238E27FC236}">
                <a16:creationId xmlns:a16="http://schemas.microsoft.com/office/drawing/2014/main" id="{DAAF7932-4ADB-9C0D-A933-7349C09B22EC}"/>
              </a:ext>
            </a:extLst>
          </p:cNvPr>
          <p:cNvGrpSpPr/>
          <p:nvPr/>
        </p:nvGrpSpPr>
        <p:grpSpPr>
          <a:xfrm>
            <a:off x="12779170" y="8677104"/>
            <a:ext cx="10801968" cy="1859555"/>
            <a:chOff x="13000835" y="10126692"/>
            <a:chExt cx="10801968" cy="1859555"/>
          </a:xfrm>
        </p:grpSpPr>
        <p:grpSp>
          <p:nvGrpSpPr>
            <p:cNvPr id="11" name="Group 10">
              <a:extLst>
                <a:ext uri="{FF2B5EF4-FFF2-40B4-BE49-F238E27FC236}">
                  <a16:creationId xmlns:a16="http://schemas.microsoft.com/office/drawing/2014/main" id="{8AF0D80F-5730-4064-8444-2FC76F914D3C}"/>
                </a:ext>
              </a:extLst>
            </p:cNvPr>
            <p:cNvGrpSpPr/>
            <p:nvPr/>
          </p:nvGrpSpPr>
          <p:grpSpPr>
            <a:xfrm>
              <a:off x="13000835" y="10126692"/>
              <a:ext cx="10696213" cy="1859555"/>
              <a:chOff x="12109322" y="7659672"/>
              <a:chExt cx="10697606" cy="1859797"/>
            </a:xfrm>
          </p:grpSpPr>
          <p:sp>
            <p:nvSpPr>
              <p:cNvPr id="243" name="Google Shape;243;p3"/>
              <p:cNvSpPr/>
              <p:nvPr/>
            </p:nvSpPr>
            <p:spPr>
              <a:xfrm>
                <a:off x="13509497" y="7659672"/>
                <a:ext cx="9297431" cy="1859797"/>
              </a:xfrm>
              <a:prstGeom prst="rect">
                <a:avLst/>
              </a:prstGeom>
              <a:solidFill>
                <a:srgbClr val="EDECED"/>
              </a:solidFill>
              <a:ln w="12700" cap="flat" cmpd="sng">
                <a:solidFill>
                  <a:srgbClr val="598C34"/>
                </a:solidFill>
                <a:prstDash val="solid"/>
                <a:miter lim="800000"/>
                <a:headEnd type="none" w="sm" len="sm"/>
                <a:tailEnd type="none" w="sm" len="sm"/>
              </a:ln>
            </p:spPr>
            <p:txBody>
              <a:bodyPr spcFirstLastPara="1" wrap="square" lIns="91413" tIns="45694" rIns="91413" bIns="45694" anchor="ctr" anchorCtr="0">
                <a:noAutofit/>
              </a:bodyPr>
              <a:lstStyle/>
              <a:p>
                <a:pPr algn="ctr"/>
                <a:endParaRPr sz="1800">
                  <a:solidFill>
                    <a:schemeClr val="lt1"/>
                  </a:solidFill>
                  <a:latin typeface="Calibri"/>
                  <a:ea typeface="Calibri"/>
                  <a:cs typeface="Calibri"/>
                  <a:sym typeface="Calibri"/>
                </a:endParaRPr>
              </a:p>
            </p:txBody>
          </p:sp>
          <p:sp>
            <p:nvSpPr>
              <p:cNvPr id="244" name="Google Shape;244;p3"/>
              <p:cNvSpPr/>
              <p:nvPr/>
            </p:nvSpPr>
            <p:spPr>
              <a:xfrm>
                <a:off x="12109322" y="7659672"/>
                <a:ext cx="2017712" cy="1859797"/>
              </a:xfrm>
              <a:prstGeom prst="rect">
                <a:avLst/>
              </a:prstGeom>
              <a:solidFill>
                <a:schemeClr val="accent1"/>
              </a:solidFill>
              <a:ln w="12700" cap="flat" cmpd="sng">
                <a:solidFill>
                  <a:srgbClr val="598C34"/>
                </a:solidFill>
                <a:prstDash val="solid"/>
                <a:miter lim="800000"/>
                <a:headEnd type="none" w="sm" len="sm"/>
                <a:tailEnd type="none" w="sm" len="sm"/>
              </a:ln>
            </p:spPr>
            <p:txBody>
              <a:bodyPr spcFirstLastPara="1" wrap="square" lIns="91413" tIns="45694" rIns="91413" bIns="45694" anchor="ctr" anchorCtr="0">
                <a:noAutofit/>
              </a:bodyPr>
              <a:lstStyle/>
              <a:p>
                <a:pPr algn="ctr"/>
                <a:endParaRPr sz="1800">
                  <a:solidFill>
                    <a:schemeClr val="lt1"/>
                  </a:solidFill>
                  <a:latin typeface="Calibri"/>
                  <a:ea typeface="Calibri"/>
                  <a:cs typeface="Calibri"/>
                  <a:sym typeface="Calibri"/>
                </a:endParaRPr>
              </a:p>
            </p:txBody>
          </p:sp>
          <p:sp>
            <p:nvSpPr>
              <p:cNvPr id="245" name="Google Shape;245;p3"/>
              <p:cNvSpPr txBox="1"/>
              <p:nvPr/>
            </p:nvSpPr>
            <p:spPr>
              <a:xfrm>
                <a:off x="12500230" y="8147418"/>
                <a:ext cx="1001421" cy="884304"/>
              </a:xfrm>
              <a:prstGeom prst="rect">
                <a:avLst/>
              </a:prstGeom>
              <a:noFill/>
              <a:ln>
                <a:noFill/>
              </a:ln>
            </p:spPr>
            <p:txBody>
              <a:bodyPr spcFirstLastPara="1" wrap="square" lIns="0" tIns="0" rIns="0" bIns="0" anchor="ctr" anchorCtr="0">
                <a:noAutofit/>
              </a:bodyPr>
              <a:lstStyle/>
              <a:p>
                <a:pPr algn="ctr"/>
                <a:endParaRPr dirty="0"/>
              </a:p>
            </p:txBody>
          </p:sp>
        </p:grpSp>
        <p:sp>
          <p:nvSpPr>
            <p:cNvPr id="246" name="Google Shape;246;p3"/>
            <p:cNvSpPr txBox="1"/>
            <p:nvPr/>
          </p:nvSpPr>
          <p:spPr>
            <a:xfrm>
              <a:off x="15409141" y="10505041"/>
              <a:ext cx="8393662" cy="1323387"/>
            </a:xfrm>
            <a:prstGeom prst="rect">
              <a:avLst/>
            </a:prstGeom>
            <a:noFill/>
            <a:ln>
              <a:noFill/>
            </a:ln>
          </p:spPr>
          <p:txBody>
            <a:bodyPr spcFirstLastPara="1" wrap="square" lIns="91413" tIns="45694" rIns="91413" bIns="45694" anchor="t" anchorCtr="0">
              <a:spAutoFit/>
            </a:bodyPr>
            <a:lstStyle/>
            <a:p>
              <a:pPr lvl="0"/>
              <a:r>
                <a:rPr lang="en-GB" sz="4000" b="1" dirty="0">
                  <a:solidFill>
                    <a:schemeClr val="dk1"/>
                  </a:solidFill>
                  <a:latin typeface="Calibri"/>
                  <a:ea typeface="Calibri"/>
                  <a:cs typeface="Calibri"/>
                  <a:sym typeface="Calibri"/>
                </a:rPr>
                <a:t>Key Challenges, Lessons Learnt And Recommendations</a:t>
              </a:r>
            </a:p>
          </p:txBody>
        </p:sp>
      </p:grpSp>
      <p:sp>
        <p:nvSpPr>
          <p:cNvPr id="251" name="Google Shape;251;p3"/>
          <p:cNvSpPr txBox="1"/>
          <p:nvPr/>
        </p:nvSpPr>
        <p:spPr>
          <a:xfrm>
            <a:off x="1740042" y="6226740"/>
            <a:ext cx="1010588" cy="923188"/>
          </a:xfrm>
          <a:prstGeom prst="rect">
            <a:avLst/>
          </a:prstGeom>
          <a:noFill/>
          <a:ln>
            <a:noFill/>
          </a:ln>
        </p:spPr>
        <p:txBody>
          <a:bodyPr spcFirstLastPara="1" wrap="square" lIns="0" tIns="0" rIns="0" bIns="0" anchor="ctr" anchorCtr="0">
            <a:noAutofit/>
          </a:bodyPr>
          <a:lstStyle/>
          <a:p>
            <a:pPr algn="ctr"/>
            <a:endParaRPr dirty="0"/>
          </a:p>
        </p:txBody>
      </p:sp>
      <p:grpSp>
        <p:nvGrpSpPr>
          <p:cNvPr id="5" name="Group 4">
            <a:extLst>
              <a:ext uri="{FF2B5EF4-FFF2-40B4-BE49-F238E27FC236}">
                <a16:creationId xmlns:a16="http://schemas.microsoft.com/office/drawing/2014/main" id="{ED49619B-EBF0-B7B8-B318-E0EB9943D2F3}"/>
              </a:ext>
            </a:extLst>
          </p:cNvPr>
          <p:cNvGrpSpPr/>
          <p:nvPr/>
        </p:nvGrpSpPr>
        <p:grpSpPr>
          <a:xfrm>
            <a:off x="998376" y="4856175"/>
            <a:ext cx="10748089" cy="1824313"/>
            <a:chOff x="998376" y="3346353"/>
            <a:chExt cx="10748089" cy="1824313"/>
          </a:xfrm>
        </p:grpSpPr>
        <p:grpSp>
          <p:nvGrpSpPr>
            <p:cNvPr id="7" name="Group 6">
              <a:extLst>
                <a:ext uri="{FF2B5EF4-FFF2-40B4-BE49-F238E27FC236}">
                  <a16:creationId xmlns:a16="http://schemas.microsoft.com/office/drawing/2014/main" id="{28E7F498-0418-4F91-B453-FBA99A404153}"/>
                </a:ext>
              </a:extLst>
            </p:cNvPr>
            <p:cNvGrpSpPr/>
            <p:nvPr/>
          </p:nvGrpSpPr>
          <p:grpSpPr>
            <a:xfrm>
              <a:off x="998376" y="3346353"/>
              <a:ext cx="10748089" cy="1824313"/>
              <a:chOff x="995544" y="5516334"/>
              <a:chExt cx="10749488" cy="1824551"/>
            </a:xfrm>
          </p:grpSpPr>
          <p:sp>
            <p:nvSpPr>
              <p:cNvPr id="249" name="Google Shape;249;p3"/>
              <p:cNvSpPr/>
              <p:nvPr/>
            </p:nvSpPr>
            <p:spPr>
              <a:xfrm>
                <a:off x="2585021" y="5532191"/>
                <a:ext cx="9160011" cy="1779270"/>
              </a:xfrm>
              <a:prstGeom prst="rect">
                <a:avLst/>
              </a:prstGeom>
              <a:solidFill>
                <a:srgbClr val="EDECED"/>
              </a:solidFill>
              <a:ln w="12700" cap="flat" cmpd="sng">
                <a:solidFill>
                  <a:srgbClr val="598C34"/>
                </a:solidFill>
                <a:prstDash val="solid"/>
                <a:miter lim="800000"/>
                <a:headEnd type="none" w="sm" len="sm"/>
                <a:tailEnd type="none" w="sm" len="sm"/>
              </a:ln>
            </p:spPr>
            <p:txBody>
              <a:bodyPr spcFirstLastPara="1" wrap="square" lIns="91413" tIns="45694" rIns="91413" bIns="45694" anchor="ctr" anchorCtr="0">
                <a:noAutofit/>
              </a:bodyPr>
              <a:lstStyle/>
              <a:p>
                <a:pPr algn="ctr"/>
                <a:endParaRPr sz="1800">
                  <a:solidFill>
                    <a:schemeClr val="lt1"/>
                  </a:solidFill>
                  <a:latin typeface="Calibri"/>
                  <a:ea typeface="Calibri"/>
                  <a:cs typeface="Calibri"/>
                  <a:sym typeface="Calibri"/>
                </a:endParaRPr>
              </a:p>
            </p:txBody>
          </p:sp>
          <p:sp>
            <p:nvSpPr>
              <p:cNvPr id="250" name="Google Shape;250;p3"/>
              <p:cNvSpPr/>
              <p:nvPr/>
            </p:nvSpPr>
            <p:spPr>
              <a:xfrm>
                <a:off x="995544" y="5516334"/>
                <a:ext cx="2036448" cy="1824551"/>
              </a:xfrm>
              <a:prstGeom prst="rect">
                <a:avLst/>
              </a:prstGeom>
              <a:solidFill>
                <a:schemeClr val="accent1"/>
              </a:solidFill>
              <a:ln w="12700" cap="flat" cmpd="sng">
                <a:solidFill>
                  <a:srgbClr val="598C34"/>
                </a:solidFill>
                <a:prstDash val="solid"/>
                <a:miter lim="800000"/>
                <a:headEnd type="none" w="sm" len="sm"/>
                <a:tailEnd type="none" w="sm" len="sm"/>
              </a:ln>
            </p:spPr>
            <p:txBody>
              <a:bodyPr spcFirstLastPara="1" wrap="square" lIns="91413" tIns="45694" rIns="91413" bIns="45694" anchor="ctr" anchorCtr="0">
                <a:noAutofit/>
              </a:bodyPr>
              <a:lstStyle/>
              <a:p>
                <a:pPr algn="ctr"/>
                <a:endParaRPr sz="1800">
                  <a:solidFill>
                    <a:schemeClr val="lt1"/>
                  </a:solidFill>
                  <a:latin typeface="Calibri"/>
                  <a:ea typeface="Calibri"/>
                  <a:cs typeface="Calibri"/>
                  <a:sym typeface="Calibri"/>
                </a:endParaRPr>
              </a:p>
            </p:txBody>
          </p:sp>
        </p:grpSp>
        <p:sp>
          <p:nvSpPr>
            <p:cNvPr id="252" name="Google Shape;252;p3"/>
            <p:cNvSpPr txBox="1"/>
            <p:nvPr/>
          </p:nvSpPr>
          <p:spPr>
            <a:xfrm>
              <a:off x="3339618" y="3802707"/>
              <a:ext cx="8175066" cy="707834"/>
            </a:xfrm>
            <a:prstGeom prst="rect">
              <a:avLst/>
            </a:prstGeom>
            <a:noFill/>
            <a:ln>
              <a:noFill/>
            </a:ln>
          </p:spPr>
          <p:txBody>
            <a:bodyPr spcFirstLastPara="1" wrap="square" lIns="91413" tIns="45694" rIns="91413" bIns="45694" anchor="t" anchorCtr="0">
              <a:spAutoFit/>
            </a:bodyPr>
            <a:lstStyle/>
            <a:p>
              <a:pPr lvl="0"/>
              <a:r>
                <a:rPr lang="en-GB" sz="4000" b="1" dirty="0">
                  <a:solidFill>
                    <a:schemeClr val="dk1"/>
                  </a:solidFill>
                  <a:latin typeface="Calibri"/>
                  <a:ea typeface="Calibri"/>
                  <a:cs typeface="Calibri"/>
                  <a:sym typeface="Calibri"/>
                </a:rPr>
                <a:t>Projects Profile</a:t>
              </a:r>
            </a:p>
          </p:txBody>
        </p:sp>
      </p:grpSp>
      <p:sp>
        <p:nvSpPr>
          <p:cNvPr id="263" name="Google Shape;263;p3"/>
          <p:cNvSpPr txBox="1"/>
          <p:nvPr/>
        </p:nvSpPr>
        <p:spPr>
          <a:xfrm>
            <a:off x="1546889" y="10254311"/>
            <a:ext cx="1029696" cy="845905"/>
          </a:xfrm>
          <a:prstGeom prst="rect">
            <a:avLst/>
          </a:prstGeom>
          <a:noFill/>
          <a:ln>
            <a:noFill/>
          </a:ln>
        </p:spPr>
        <p:txBody>
          <a:bodyPr spcFirstLastPara="1" wrap="square" lIns="0" tIns="0" rIns="0" bIns="0" anchor="ctr" anchorCtr="0">
            <a:noAutofit/>
          </a:bodyPr>
          <a:lstStyle/>
          <a:p>
            <a:pPr algn="ctr"/>
            <a:endParaRPr dirty="0"/>
          </a:p>
        </p:txBody>
      </p:sp>
      <p:grpSp>
        <p:nvGrpSpPr>
          <p:cNvPr id="12" name="Group 11">
            <a:extLst>
              <a:ext uri="{FF2B5EF4-FFF2-40B4-BE49-F238E27FC236}">
                <a16:creationId xmlns:a16="http://schemas.microsoft.com/office/drawing/2014/main" id="{C5948DFD-0FD9-6342-4A9A-16199F63B995}"/>
              </a:ext>
            </a:extLst>
          </p:cNvPr>
          <p:cNvGrpSpPr/>
          <p:nvPr/>
        </p:nvGrpSpPr>
        <p:grpSpPr>
          <a:xfrm>
            <a:off x="963725" y="8677104"/>
            <a:ext cx="10829723" cy="1775878"/>
            <a:chOff x="1084181" y="7923429"/>
            <a:chExt cx="10829723" cy="1775878"/>
          </a:xfrm>
        </p:grpSpPr>
        <p:grpSp>
          <p:nvGrpSpPr>
            <p:cNvPr id="4" name="Group 3">
              <a:extLst>
                <a:ext uri="{FF2B5EF4-FFF2-40B4-BE49-F238E27FC236}">
                  <a16:creationId xmlns:a16="http://schemas.microsoft.com/office/drawing/2014/main" id="{D3E3B833-78E0-4EF3-BCE7-6321168480CE}"/>
                </a:ext>
              </a:extLst>
            </p:cNvPr>
            <p:cNvGrpSpPr/>
            <p:nvPr/>
          </p:nvGrpSpPr>
          <p:grpSpPr>
            <a:xfrm>
              <a:off x="1084181" y="7923429"/>
              <a:ext cx="10829723" cy="1775878"/>
              <a:chOff x="1053275" y="9788121"/>
              <a:chExt cx="10831133" cy="1779272"/>
            </a:xfrm>
          </p:grpSpPr>
          <p:sp>
            <p:nvSpPr>
              <p:cNvPr id="261" name="Google Shape;261;p3"/>
              <p:cNvSpPr/>
              <p:nvPr/>
            </p:nvSpPr>
            <p:spPr>
              <a:xfrm>
                <a:off x="2551202" y="9803587"/>
                <a:ext cx="9333206" cy="1763806"/>
              </a:xfrm>
              <a:prstGeom prst="rect">
                <a:avLst/>
              </a:prstGeom>
              <a:solidFill>
                <a:srgbClr val="EDECED"/>
              </a:solidFill>
              <a:ln w="12700" cap="flat" cmpd="sng">
                <a:solidFill>
                  <a:srgbClr val="598C34"/>
                </a:solidFill>
                <a:prstDash val="solid"/>
                <a:miter lim="800000"/>
                <a:headEnd type="none" w="sm" len="sm"/>
                <a:tailEnd type="none" w="sm" len="sm"/>
              </a:ln>
            </p:spPr>
            <p:txBody>
              <a:bodyPr spcFirstLastPara="1" wrap="square" lIns="91413" tIns="45694" rIns="91413" bIns="45694" anchor="ctr" anchorCtr="0">
                <a:noAutofit/>
              </a:bodyPr>
              <a:lstStyle/>
              <a:p>
                <a:pPr algn="ctr"/>
                <a:endParaRPr sz="1800">
                  <a:solidFill>
                    <a:schemeClr val="lt1"/>
                  </a:solidFill>
                  <a:latin typeface="Calibri"/>
                  <a:ea typeface="Calibri"/>
                  <a:cs typeface="Calibri"/>
                  <a:sym typeface="Calibri"/>
                </a:endParaRPr>
              </a:p>
            </p:txBody>
          </p:sp>
          <p:sp>
            <p:nvSpPr>
              <p:cNvPr id="262" name="Google Shape;262;p3"/>
              <p:cNvSpPr/>
              <p:nvPr/>
            </p:nvSpPr>
            <p:spPr>
              <a:xfrm>
                <a:off x="1053275" y="9788121"/>
                <a:ext cx="2074952" cy="1779271"/>
              </a:xfrm>
              <a:prstGeom prst="rect">
                <a:avLst/>
              </a:prstGeom>
              <a:solidFill>
                <a:schemeClr val="accent1"/>
              </a:solidFill>
              <a:ln w="12700" cap="flat" cmpd="sng">
                <a:solidFill>
                  <a:srgbClr val="598C34"/>
                </a:solidFill>
                <a:prstDash val="solid"/>
                <a:miter lim="800000"/>
                <a:headEnd type="none" w="sm" len="sm"/>
                <a:tailEnd type="none" w="sm" len="sm"/>
              </a:ln>
            </p:spPr>
            <p:txBody>
              <a:bodyPr spcFirstLastPara="1" wrap="square" lIns="91413" tIns="45694" rIns="91413" bIns="45694" anchor="ctr" anchorCtr="0">
                <a:noAutofit/>
              </a:bodyPr>
              <a:lstStyle/>
              <a:p>
                <a:pPr algn="ctr"/>
                <a:endParaRPr sz="1800">
                  <a:solidFill>
                    <a:schemeClr val="lt1"/>
                  </a:solidFill>
                  <a:latin typeface="Calibri"/>
                  <a:ea typeface="Calibri"/>
                  <a:cs typeface="Calibri"/>
                  <a:sym typeface="Calibri"/>
                </a:endParaRPr>
              </a:p>
            </p:txBody>
          </p:sp>
        </p:grpSp>
        <p:sp>
          <p:nvSpPr>
            <p:cNvPr id="264" name="Google Shape;264;p3"/>
            <p:cNvSpPr txBox="1"/>
            <p:nvPr/>
          </p:nvSpPr>
          <p:spPr>
            <a:xfrm>
              <a:off x="3498808" y="8456932"/>
              <a:ext cx="8301386" cy="707754"/>
            </a:xfrm>
            <a:prstGeom prst="rect">
              <a:avLst/>
            </a:prstGeom>
            <a:noFill/>
            <a:ln>
              <a:noFill/>
            </a:ln>
          </p:spPr>
          <p:txBody>
            <a:bodyPr spcFirstLastPara="1" wrap="square" lIns="91413" tIns="45694" rIns="91413" bIns="45694" anchor="t" anchorCtr="0">
              <a:spAutoFit/>
            </a:bodyPr>
            <a:lstStyle/>
            <a:p>
              <a:pPr lvl="0"/>
              <a:r>
                <a:rPr lang="en-GB" sz="4000" b="1" dirty="0">
                  <a:solidFill>
                    <a:schemeClr val="dk1"/>
                  </a:solidFill>
                  <a:latin typeface="Calibri"/>
                  <a:ea typeface="Calibri"/>
                  <a:cs typeface="Calibri"/>
                  <a:sym typeface="Calibri"/>
                </a:rPr>
                <a:t>SP KPIs  Performance Summary </a:t>
              </a:r>
            </a:p>
          </p:txBody>
        </p:sp>
      </p:grpSp>
      <p:grpSp>
        <p:nvGrpSpPr>
          <p:cNvPr id="3" name="Group 2">
            <a:extLst>
              <a:ext uri="{FF2B5EF4-FFF2-40B4-BE49-F238E27FC236}">
                <a16:creationId xmlns:a16="http://schemas.microsoft.com/office/drawing/2014/main" id="{A5E612E3-9161-2D15-9183-6FCB2793FC0C}"/>
              </a:ext>
            </a:extLst>
          </p:cNvPr>
          <p:cNvGrpSpPr/>
          <p:nvPr/>
        </p:nvGrpSpPr>
        <p:grpSpPr>
          <a:xfrm>
            <a:off x="12779170" y="4856175"/>
            <a:ext cx="11236317" cy="1986179"/>
            <a:chOff x="1217691" y="10149247"/>
            <a:chExt cx="11236317" cy="1986179"/>
          </a:xfrm>
        </p:grpSpPr>
        <p:grpSp>
          <p:nvGrpSpPr>
            <p:cNvPr id="8" name="Group 7">
              <a:extLst>
                <a:ext uri="{FF2B5EF4-FFF2-40B4-BE49-F238E27FC236}">
                  <a16:creationId xmlns:a16="http://schemas.microsoft.com/office/drawing/2014/main" id="{9042C7A3-300C-4580-8DDF-999C3D6FDDBC}"/>
                </a:ext>
              </a:extLst>
            </p:cNvPr>
            <p:cNvGrpSpPr/>
            <p:nvPr/>
          </p:nvGrpSpPr>
          <p:grpSpPr>
            <a:xfrm>
              <a:off x="1217691" y="10149247"/>
              <a:ext cx="11236317" cy="1986179"/>
              <a:chOff x="12172767" y="3164702"/>
              <a:chExt cx="11061863" cy="1986438"/>
            </a:xfrm>
          </p:grpSpPr>
          <p:sp>
            <p:nvSpPr>
              <p:cNvPr id="267" name="Google Shape;267;p3"/>
              <p:cNvSpPr/>
              <p:nvPr/>
            </p:nvSpPr>
            <p:spPr>
              <a:xfrm>
                <a:off x="14158893" y="3164702"/>
                <a:ext cx="9075737" cy="1960922"/>
              </a:xfrm>
              <a:prstGeom prst="rect">
                <a:avLst/>
              </a:prstGeom>
              <a:solidFill>
                <a:srgbClr val="EDECED"/>
              </a:solidFill>
              <a:ln w="12700" cap="flat" cmpd="sng">
                <a:solidFill>
                  <a:srgbClr val="598C34"/>
                </a:solidFill>
                <a:prstDash val="solid"/>
                <a:miter lim="800000"/>
                <a:headEnd type="none" w="sm" len="sm"/>
                <a:tailEnd type="none" w="sm" len="sm"/>
              </a:ln>
            </p:spPr>
            <p:txBody>
              <a:bodyPr spcFirstLastPara="1" wrap="square" lIns="91413" tIns="45694" rIns="91413" bIns="45694" anchor="ctr" anchorCtr="0">
                <a:noAutofit/>
              </a:bodyPr>
              <a:lstStyle/>
              <a:p>
                <a:pPr algn="ctr"/>
                <a:endParaRPr sz="1800">
                  <a:solidFill>
                    <a:schemeClr val="lt1"/>
                  </a:solidFill>
                  <a:latin typeface="Calibri"/>
                  <a:ea typeface="Calibri"/>
                  <a:cs typeface="Calibri"/>
                  <a:sym typeface="Calibri"/>
                </a:endParaRPr>
              </a:p>
            </p:txBody>
          </p:sp>
          <p:sp>
            <p:nvSpPr>
              <p:cNvPr id="268" name="Google Shape;268;p3"/>
              <p:cNvSpPr/>
              <p:nvPr/>
            </p:nvSpPr>
            <p:spPr>
              <a:xfrm>
                <a:off x="12172767" y="3180559"/>
                <a:ext cx="2017712" cy="1970581"/>
              </a:xfrm>
              <a:prstGeom prst="rect">
                <a:avLst/>
              </a:prstGeom>
              <a:solidFill>
                <a:schemeClr val="accent1"/>
              </a:solidFill>
              <a:ln w="12700" cap="flat" cmpd="sng">
                <a:solidFill>
                  <a:srgbClr val="598C34"/>
                </a:solidFill>
                <a:prstDash val="solid"/>
                <a:miter lim="800000"/>
                <a:headEnd type="none" w="sm" len="sm"/>
                <a:tailEnd type="none" w="sm" len="sm"/>
              </a:ln>
            </p:spPr>
            <p:txBody>
              <a:bodyPr spcFirstLastPara="1" wrap="square" lIns="91413" tIns="45694" rIns="91413" bIns="45694" anchor="ctr" anchorCtr="0">
                <a:noAutofit/>
              </a:bodyPr>
              <a:lstStyle/>
              <a:p>
                <a:pPr algn="ctr"/>
                <a:endParaRPr sz="1800">
                  <a:solidFill>
                    <a:schemeClr val="lt1"/>
                  </a:solidFill>
                  <a:latin typeface="Calibri"/>
                  <a:ea typeface="Calibri"/>
                  <a:cs typeface="Calibri"/>
                  <a:sym typeface="Calibri"/>
                </a:endParaRPr>
              </a:p>
            </p:txBody>
          </p:sp>
          <p:sp>
            <p:nvSpPr>
              <p:cNvPr id="269" name="Google Shape;269;p3"/>
              <p:cNvSpPr txBox="1"/>
              <p:nvPr/>
            </p:nvSpPr>
            <p:spPr>
              <a:xfrm>
                <a:off x="12682063" y="3662361"/>
                <a:ext cx="1001421" cy="932388"/>
              </a:xfrm>
              <a:prstGeom prst="rect">
                <a:avLst/>
              </a:prstGeom>
              <a:noFill/>
              <a:ln>
                <a:noFill/>
              </a:ln>
            </p:spPr>
            <p:txBody>
              <a:bodyPr spcFirstLastPara="1" wrap="square" lIns="0" tIns="0" rIns="0" bIns="0" anchor="ctr" anchorCtr="0">
                <a:noAutofit/>
              </a:bodyPr>
              <a:lstStyle/>
              <a:p>
                <a:pPr algn="ctr"/>
                <a:endParaRPr dirty="0"/>
              </a:p>
            </p:txBody>
          </p:sp>
        </p:grpSp>
        <p:sp>
          <p:nvSpPr>
            <p:cNvPr id="270" name="Google Shape;270;p3"/>
            <p:cNvSpPr txBox="1"/>
            <p:nvPr/>
          </p:nvSpPr>
          <p:spPr>
            <a:xfrm>
              <a:off x="3498808" y="10735205"/>
              <a:ext cx="8235950" cy="707834"/>
            </a:xfrm>
            <a:prstGeom prst="rect">
              <a:avLst/>
            </a:prstGeom>
            <a:noFill/>
            <a:ln>
              <a:noFill/>
            </a:ln>
          </p:spPr>
          <p:txBody>
            <a:bodyPr spcFirstLastPara="1" wrap="square" lIns="91413" tIns="45694" rIns="91413" bIns="45694" anchor="t" anchorCtr="0">
              <a:spAutoFit/>
            </a:bodyPr>
            <a:lstStyle/>
            <a:p>
              <a:pPr lvl="0"/>
              <a:r>
                <a:rPr lang="en-GB" sz="4000" b="1" dirty="0">
                  <a:solidFill>
                    <a:schemeClr val="dk1"/>
                  </a:solidFill>
                  <a:latin typeface="Calibri"/>
                  <a:ea typeface="Calibri"/>
                  <a:cs typeface="Calibri"/>
                  <a:sym typeface="Calibri"/>
                </a:rPr>
                <a:t>Performance of the SP objectives</a:t>
              </a:r>
            </a:p>
          </p:txBody>
        </p:sp>
      </p:grpSp>
      <p:sp>
        <p:nvSpPr>
          <p:cNvPr id="272" name="Google Shape;272;p3"/>
          <p:cNvSpPr txBox="1">
            <a:spLocks noGrp="1"/>
          </p:cNvSpPr>
          <p:nvPr>
            <p:ph type="sldNum" idx="12"/>
          </p:nvPr>
        </p:nvSpPr>
        <p:spPr>
          <a:xfrm>
            <a:off x="23304644" y="12634162"/>
            <a:ext cx="930471" cy="1080946"/>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13" tIns="45694" rIns="91413" bIns="45694" anchor="ctr" anchorCtr="0">
            <a:noAutofit/>
          </a:bodyPr>
          <a:lstStyle/>
          <a:p>
            <a:fld id="{00000000-1234-1234-1234-123412341234}" type="slidenum">
              <a:rPr lang="en-US"/>
              <a:pPr/>
              <a:t>2</a:t>
            </a:fld>
            <a:endParaRPr/>
          </a:p>
        </p:txBody>
      </p:sp>
      <p:sp>
        <p:nvSpPr>
          <p:cNvPr id="2" name="Text Placeholder 2">
            <a:extLst>
              <a:ext uri="{FF2B5EF4-FFF2-40B4-BE49-F238E27FC236}">
                <a16:creationId xmlns:a16="http://schemas.microsoft.com/office/drawing/2014/main" id="{5C5F6D6E-940F-6E8F-84E5-1B79F3F80EE7}"/>
              </a:ext>
            </a:extLst>
          </p:cNvPr>
          <p:cNvSpPr txBox="1">
            <a:spLocks/>
          </p:cNvSpPr>
          <p:nvPr/>
        </p:nvSpPr>
        <p:spPr>
          <a:xfrm>
            <a:off x="548395" y="2384633"/>
            <a:ext cx="23467091" cy="126299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609608" indent="0" algn="ctr"/>
            <a:r>
              <a:rPr lang="en-GB" sz="3600" dirty="0">
                <a:solidFill>
                  <a:schemeClr val="tx1"/>
                </a:solidFill>
                <a:latin typeface="Calibri Light" panose="020F0302020204030204" pitchFamily="34" charset="0"/>
                <a:cs typeface="Calibri Light" panose="020F0302020204030204" pitchFamily="34" charset="0"/>
              </a:rPr>
              <a:t>Reporting period – January-December 2023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332029"/>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Impact of the Research Products</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pic>
        <p:nvPicPr>
          <p:cNvPr id="5" name="Picture 4">
            <a:extLst>
              <a:ext uri="{FF2B5EF4-FFF2-40B4-BE49-F238E27FC236}">
                <a16:creationId xmlns:a16="http://schemas.microsoft.com/office/drawing/2014/main" id="{A597BE53-600F-287F-E585-1E8809721653}"/>
              </a:ext>
            </a:extLst>
          </p:cNvPr>
          <p:cNvPicPr>
            <a:picLocks noChangeAspect="1"/>
          </p:cNvPicPr>
          <p:nvPr/>
        </p:nvPicPr>
        <p:blipFill>
          <a:blip r:embed="rId4"/>
          <a:stretch>
            <a:fillRect/>
          </a:stretch>
        </p:blipFill>
        <p:spPr>
          <a:xfrm>
            <a:off x="4137940" y="5969718"/>
            <a:ext cx="14538020" cy="7672760"/>
          </a:xfrm>
          <a:prstGeom prst="rect">
            <a:avLst/>
          </a:prstGeom>
        </p:spPr>
      </p:pic>
      <p:sp>
        <p:nvSpPr>
          <p:cNvPr id="2" name="TextBox 1">
            <a:extLst>
              <a:ext uri="{FF2B5EF4-FFF2-40B4-BE49-F238E27FC236}">
                <a16:creationId xmlns:a16="http://schemas.microsoft.com/office/drawing/2014/main" id="{6CF93167-FCAB-9E8C-366E-9CB4945B13C4}"/>
              </a:ext>
            </a:extLst>
          </p:cNvPr>
          <p:cNvSpPr txBox="1"/>
          <p:nvPr/>
        </p:nvSpPr>
        <p:spPr>
          <a:xfrm>
            <a:off x="769143" y="1938756"/>
            <a:ext cx="22848888" cy="2308324"/>
          </a:xfrm>
          <a:prstGeom prst="rect">
            <a:avLst/>
          </a:prstGeom>
          <a:noFill/>
        </p:spPr>
        <p:txBody>
          <a:bodyPr wrap="square">
            <a:spAutoFit/>
          </a:bodyPr>
          <a:lstStyle/>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Citations</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At end of 2023, APHRC publications had been cited a total of 46,905 times. </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Most, 77%, of the Center publications have had been cited at least once.</a:t>
            </a:r>
          </a:p>
          <a:p>
            <a:pPr marL="571500" indent="-571500">
              <a:buFont typeface="Wingdings" panose="05000000000000000000" pitchFamily="2" charset="2"/>
              <a:buChar char="§"/>
            </a:pPr>
            <a:endParaRPr lang="en-KE" sz="36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 name="TextBox 2">
            <a:extLst>
              <a:ext uri="{FF2B5EF4-FFF2-40B4-BE49-F238E27FC236}">
                <a16:creationId xmlns:a16="http://schemas.microsoft.com/office/drawing/2014/main" id="{7B8666A3-CF9C-D309-2EA4-3EC055B21BA9}"/>
              </a:ext>
            </a:extLst>
          </p:cNvPr>
          <p:cNvSpPr txBox="1"/>
          <p:nvPr/>
        </p:nvSpPr>
        <p:spPr>
          <a:xfrm>
            <a:off x="843597" y="4084979"/>
            <a:ext cx="22848888" cy="2308324"/>
          </a:xfrm>
          <a:prstGeom prst="rect">
            <a:avLst/>
          </a:prstGeom>
          <a:noFill/>
        </p:spPr>
        <p:txBody>
          <a:bodyPr wrap="square">
            <a:spAutoFit/>
          </a:bodyPr>
          <a:lstStyle/>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Addressed the UN Sustainable Development Goals (SDGs) </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Of the 17 SDGs, the Center’s research products informed 15 (88%) of them. Good Health and Well-being (SDG 3) and No Poverty (SDG 1) were the most addressed.</a:t>
            </a:r>
          </a:p>
          <a:p>
            <a:pPr marL="571500" indent="-571500">
              <a:buFont typeface="Wingdings" panose="05000000000000000000" pitchFamily="2" charset="2"/>
              <a:buChar char="§"/>
            </a:pPr>
            <a:endParaRPr lang="en-KE" sz="3600" dirty="0">
              <a:latin typeface="Calibri Light" panose="020F0302020204030204" pitchFamily="34" charset="0"/>
              <a:ea typeface="Calibri Light" panose="020F0302020204030204" pitchFamily="34" charset="0"/>
              <a:cs typeface="Calibri Light" panose="020F0302020204030204" pitchFamily="34" charset="0"/>
            </a:endParaRPr>
          </a:p>
        </p:txBody>
      </p:sp>
    </p:spTree>
    <p:custDataLst>
      <p:tags r:id="rId1"/>
    </p:custDataLst>
    <p:extLst>
      <p:ext uri="{BB962C8B-B14F-4D97-AF65-F5344CB8AC3E}">
        <p14:creationId xmlns:p14="http://schemas.microsoft.com/office/powerpoint/2010/main" val="1741343588"/>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4" name="Rectangle 3">
            <a:extLst>
              <a:ext uri="{FF2B5EF4-FFF2-40B4-BE49-F238E27FC236}">
                <a16:creationId xmlns:a16="http://schemas.microsoft.com/office/drawing/2014/main" id="{EE8A9052-1655-425C-8AA5-1AC277BEC6F9}"/>
              </a:ext>
            </a:extLst>
          </p:cNvPr>
          <p:cNvSpPr/>
          <p:nvPr/>
        </p:nvSpPr>
        <p:spPr>
          <a:xfrm>
            <a:off x="0" y="-233916"/>
            <a:ext cx="24387174"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530" name="Google Shape;530;p18"/>
          <p:cNvSpPr txBox="1">
            <a:spLocks noGrp="1"/>
          </p:cNvSpPr>
          <p:nvPr>
            <p:ph type="title"/>
          </p:nvPr>
        </p:nvSpPr>
        <p:spPr>
          <a:xfrm>
            <a:off x="1211481" y="3223259"/>
            <a:ext cx="21964211" cy="6404453"/>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90000"/>
              </a:lnSpc>
              <a:spcBef>
                <a:spcPts val="0"/>
              </a:spcBef>
              <a:spcAft>
                <a:spcPts val="0"/>
              </a:spcAft>
              <a:buClr>
                <a:srgbClr val="78C149"/>
              </a:buClr>
              <a:buSzPts val="3000"/>
              <a:buFont typeface="Calibri"/>
              <a:buNone/>
              <a:tabLst/>
              <a:defRPr/>
            </a:pPr>
            <a:r>
              <a:rPr lang="en-GB" sz="6000" b="1" dirty="0">
                <a:solidFill>
                  <a:srgbClr val="FFFFFF"/>
                </a:solidFill>
                <a:latin typeface="Calibri"/>
                <a:ea typeface="Calibri"/>
                <a:cs typeface="Calibri"/>
                <a:sym typeface="Calibri"/>
              </a:rPr>
              <a:t>Objective 2</a:t>
            </a:r>
            <a:br>
              <a:rPr lang="en-GB" sz="6000" b="1" dirty="0">
                <a:solidFill>
                  <a:srgbClr val="FFFFFF"/>
                </a:solidFill>
                <a:latin typeface="Calibri"/>
                <a:ea typeface="Calibri"/>
                <a:cs typeface="Calibri"/>
                <a:sym typeface="Calibri"/>
              </a:rPr>
            </a:br>
            <a:r>
              <a:rPr lang="en-GB" sz="6000" b="1" dirty="0">
                <a:solidFill>
                  <a:srgbClr val="FFFFFF"/>
                </a:solidFill>
                <a:latin typeface="Calibri"/>
                <a:ea typeface="Calibri"/>
                <a:cs typeface="Calibri"/>
                <a:sym typeface="Calibri"/>
              </a:rPr>
              <a:t>Develop capacities to strengthen the research ecosystem in Africa and contribute to the development and implementation of a blueprint for Africa’s self-sufficiency in R&amp;D. </a:t>
            </a:r>
            <a:endParaRPr kumimoji="0" lang="en-GB" sz="60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Rectangle 2">
            <a:extLst>
              <a:ext uri="{FF2B5EF4-FFF2-40B4-BE49-F238E27FC236}">
                <a16:creationId xmlns:a16="http://schemas.microsoft.com/office/drawing/2014/main" id="{2A014E16-1DDF-4790-8D40-8F3963AFA904}"/>
              </a:ext>
            </a:extLst>
          </p:cNvPr>
          <p:cNvSpPr/>
          <p:nvPr/>
        </p:nvSpPr>
        <p:spPr>
          <a:xfrm>
            <a:off x="8115300" y="3177540"/>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Tree>
    <p:extLst>
      <p:ext uri="{BB962C8B-B14F-4D97-AF65-F5344CB8AC3E}">
        <p14:creationId xmlns:p14="http://schemas.microsoft.com/office/powerpoint/2010/main" val="17766843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7" name="TextBox 6">
            <a:extLst>
              <a:ext uri="{FF2B5EF4-FFF2-40B4-BE49-F238E27FC236}">
                <a16:creationId xmlns:a16="http://schemas.microsoft.com/office/drawing/2014/main" id="{DFE3FCC0-A3F5-F0A1-8242-B5543D01FC5D}"/>
              </a:ext>
            </a:extLst>
          </p:cNvPr>
          <p:cNvSpPr txBox="1"/>
          <p:nvPr/>
        </p:nvSpPr>
        <p:spPr>
          <a:xfrm>
            <a:off x="200061" y="11106825"/>
            <a:ext cx="23987051" cy="2308324"/>
          </a:xfrm>
          <a:prstGeom prst="rect">
            <a:avLst/>
          </a:prstGeom>
          <a:noFill/>
        </p:spPr>
        <p:txBody>
          <a:bodyPr wrap="square">
            <a:spAutoFit/>
          </a:bodyPr>
          <a:lstStyle/>
          <a:p>
            <a:pPr marL="571500" indent="-571500">
              <a:buFont typeface="Arial" panose="020B0604020202020204" pitchFamily="34" charset="0"/>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In 2023, there were 4 additional partnerships formed with universities </a:t>
            </a:r>
            <a:r>
              <a:rPr lang="en-GB" sz="360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and other related institutions </a:t>
            </a:r>
            <a:r>
              <a:rPr lang="en-GB" sz="3600" dirty="0">
                <a:latin typeface="Calibri Light" panose="020F0302020204030204" pitchFamily="34" charset="0"/>
                <a:ea typeface="Calibri Light" panose="020F0302020204030204" pitchFamily="34" charset="0"/>
                <a:cs typeface="Calibri Light" panose="020F0302020204030204" pitchFamily="34" charset="0"/>
              </a:rPr>
              <a:t>under the RRCS.</a:t>
            </a:r>
          </a:p>
          <a:p>
            <a:pPr marL="571500" indent="-571500">
              <a:buFont typeface="Arial" panose="020B0604020202020204" pitchFamily="34" charset="0"/>
              <a:buChar char="•"/>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Arial" panose="020B0604020202020204" pitchFamily="34" charset="0"/>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These were Pan Africa Christian University, Inter-University Council for East Africa (renewed), Tom Mboya University, Meru University of Science and Technology (MUST)</a:t>
            </a:r>
            <a:endParaRPr lang="en-KE" sz="36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8" name="Google Shape;221;p3">
            <a:extLst>
              <a:ext uri="{FF2B5EF4-FFF2-40B4-BE49-F238E27FC236}">
                <a16:creationId xmlns:a16="http://schemas.microsoft.com/office/drawing/2014/main" id="{563B576A-ECFF-FD26-193B-CADAC9C8B640}"/>
              </a:ext>
            </a:extLst>
          </p:cNvPr>
          <p:cNvSpPr txBox="1">
            <a:spLocks noGrp="1"/>
          </p:cNvSpPr>
          <p:nvPr>
            <p:ph type="title"/>
          </p:nvPr>
        </p:nvSpPr>
        <p:spPr>
          <a:xfrm>
            <a:off x="1155700" y="357188"/>
            <a:ext cx="22077363" cy="1444625"/>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Capacity strengthening of African institutions </a:t>
            </a:r>
            <a:endParaRPr sz="6600" dirty="0">
              <a:solidFill>
                <a:srgbClr val="92D050"/>
              </a:solidFill>
            </a:endParaRPr>
          </a:p>
        </p:txBody>
      </p:sp>
      <p:pic>
        <p:nvPicPr>
          <p:cNvPr id="2" name="Picture 1">
            <a:extLst>
              <a:ext uri="{FF2B5EF4-FFF2-40B4-BE49-F238E27FC236}">
                <a16:creationId xmlns:a16="http://schemas.microsoft.com/office/drawing/2014/main" id="{A2ACB0A5-1F80-92F6-B507-CAC8EF845E64}"/>
              </a:ext>
            </a:extLst>
          </p:cNvPr>
          <p:cNvPicPr>
            <a:picLocks noChangeAspect="1"/>
          </p:cNvPicPr>
          <p:nvPr/>
        </p:nvPicPr>
        <p:blipFill>
          <a:blip r:embed="rId4"/>
          <a:stretch>
            <a:fillRect/>
          </a:stretch>
        </p:blipFill>
        <p:spPr>
          <a:xfrm>
            <a:off x="2181966" y="2501140"/>
            <a:ext cx="15799291" cy="7891250"/>
          </a:xfrm>
          <a:prstGeom prst="rect">
            <a:avLst/>
          </a:prstGeom>
        </p:spPr>
      </p:pic>
      <p:sp>
        <p:nvSpPr>
          <p:cNvPr id="3" name="TextBox 2">
            <a:extLst>
              <a:ext uri="{FF2B5EF4-FFF2-40B4-BE49-F238E27FC236}">
                <a16:creationId xmlns:a16="http://schemas.microsoft.com/office/drawing/2014/main" id="{FBC4D4B4-2C9E-818D-8902-491EE9C0A41E}"/>
              </a:ext>
            </a:extLst>
          </p:cNvPr>
          <p:cNvSpPr txBox="1"/>
          <p:nvPr/>
        </p:nvSpPr>
        <p:spPr>
          <a:xfrm>
            <a:off x="249629" y="1895317"/>
            <a:ext cx="23987051" cy="646331"/>
          </a:xfrm>
          <a:prstGeom prst="rect">
            <a:avLst/>
          </a:prstGeom>
          <a:noFill/>
        </p:spPr>
        <p:txBody>
          <a:bodyPr wrap="square">
            <a:spAutoFit/>
          </a:bodyPr>
          <a:lstStyle/>
          <a:p>
            <a:pPr marL="571500" indent="-571500">
              <a:buFont typeface="Arial" panose="020B0604020202020204" pitchFamily="34" charset="0"/>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Partnerships with 33 African institutions for capacity strengthening</a:t>
            </a:r>
          </a:p>
        </p:txBody>
      </p:sp>
    </p:spTree>
    <p:custDataLst>
      <p:tags r:id="rId1"/>
    </p:custDataLst>
    <p:extLst>
      <p:ext uri="{BB962C8B-B14F-4D97-AF65-F5344CB8AC3E}">
        <p14:creationId xmlns:p14="http://schemas.microsoft.com/office/powerpoint/2010/main" val="3072646212"/>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3" name="Title 2">
            <a:extLst>
              <a:ext uri="{FF2B5EF4-FFF2-40B4-BE49-F238E27FC236}">
                <a16:creationId xmlns:a16="http://schemas.microsoft.com/office/drawing/2014/main" id="{D4AF12D3-9545-B888-2433-25B5D9C16965}"/>
              </a:ext>
            </a:extLst>
          </p:cNvPr>
          <p:cNvSpPr>
            <a:spLocks noGrp="1"/>
          </p:cNvSpPr>
          <p:nvPr>
            <p:ph type="title"/>
          </p:nvPr>
        </p:nvSpPr>
        <p:spPr/>
        <p:txBody>
          <a:bodyPr>
            <a:normAutofit/>
          </a:bodyPr>
          <a:lstStyle/>
          <a:p>
            <a:r>
              <a:rPr lang="en-US" sz="5400" dirty="0" err="1">
                <a:solidFill>
                  <a:srgbClr val="92D050"/>
                </a:solidFill>
              </a:rPr>
              <a:t>Cont</a:t>
            </a:r>
            <a:r>
              <a:rPr lang="en-US" sz="5400" dirty="0">
                <a:solidFill>
                  <a:srgbClr val="92D050"/>
                </a:solidFill>
              </a:rPr>
              <a:t>…</a:t>
            </a:r>
          </a:p>
        </p:txBody>
      </p:sp>
      <p:sp>
        <p:nvSpPr>
          <p:cNvPr id="5" name="TextBox 4">
            <a:extLst>
              <a:ext uri="{FF2B5EF4-FFF2-40B4-BE49-F238E27FC236}">
                <a16:creationId xmlns:a16="http://schemas.microsoft.com/office/drawing/2014/main" id="{B94E01D2-6609-9F74-C04F-80A736AE4077}"/>
              </a:ext>
            </a:extLst>
          </p:cNvPr>
          <p:cNvSpPr txBox="1"/>
          <p:nvPr/>
        </p:nvSpPr>
        <p:spPr>
          <a:xfrm>
            <a:off x="836828" y="2346480"/>
            <a:ext cx="22608388" cy="1754326"/>
          </a:xfrm>
          <a:prstGeom prst="rect">
            <a:avLst/>
          </a:prstGeom>
          <a:noFill/>
        </p:spPr>
        <p:txBody>
          <a:bodyPr wrap="square">
            <a:spAutoFit/>
          </a:bodyPr>
          <a:lstStyle/>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Institutionalization of GFGP in partner institutions </a:t>
            </a:r>
          </a:p>
          <a:p>
            <a:pPr marL="571500" indent="-571500">
              <a:buFont typeface="Arial" panose="020B0604020202020204" pitchFamily="34" charset="0"/>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In 2023, 67 African institutions actively underwent the Good Financial Grant Practice (GFGP) certification process. </a:t>
            </a:r>
          </a:p>
          <a:p>
            <a:pPr lvl="8"/>
            <a:r>
              <a:rPr lang="en-GB" sz="3600" dirty="0">
                <a:latin typeface="Calibri Light" panose="020F0302020204030204" pitchFamily="34" charset="0"/>
                <a:ea typeface="Calibri Light" panose="020F0302020204030204" pitchFamily="34" charset="0"/>
                <a:cs typeface="Calibri Light" panose="020F0302020204030204" pitchFamily="34" charset="0"/>
              </a:rPr>
              <a:t>                     -</a:t>
            </a:r>
            <a:r>
              <a:rPr lang="en-GB" sz="3200" dirty="0">
                <a:latin typeface="Calibri Light" panose="020F0302020204030204" pitchFamily="34" charset="0"/>
                <a:ea typeface="Calibri Light" panose="020F0302020204030204" pitchFamily="34" charset="0"/>
                <a:cs typeface="Calibri Light" panose="020F0302020204030204" pitchFamily="34" charset="0"/>
              </a:rPr>
              <a:t>46 institutions under the </a:t>
            </a:r>
            <a:r>
              <a:rPr lang="en-GB" sz="3200" dirty="0" err="1">
                <a:latin typeface="Calibri Light" panose="020F0302020204030204" pitchFamily="34" charset="0"/>
                <a:ea typeface="Calibri Light" panose="020F0302020204030204" pitchFamily="34" charset="0"/>
                <a:cs typeface="Calibri Light" panose="020F0302020204030204" pitchFamily="34" charset="0"/>
              </a:rPr>
              <a:t>Catalyze</a:t>
            </a:r>
            <a:r>
              <a:rPr lang="en-GB" sz="3200" dirty="0">
                <a:latin typeface="Calibri Light" panose="020F0302020204030204" pitchFamily="34" charset="0"/>
                <a:ea typeface="Calibri Light" panose="020F0302020204030204" pitchFamily="34" charset="0"/>
                <a:cs typeface="Calibri Light" panose="020F0302020204030204" pitchFamily="34" charset="0"/>
              </a:rPr>
              <a:t> project, 12 under the JPIAMR project, and 9 under the CARTA</a:t>
            </a:r>
            <a:endParaRPr lang="en-KE" sz="1200"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4" name="Picture 3">
            <a:extLst>
              <a:ext uri="{FF2B5EF4-FFF2-40B4-BE49-F238E27FC236}">
                <a16:creationId xmlns:a16="http://schemas.microsoft.com/office/drawing/2014/main" id="{3D77DB99-5E2B-4774-DBCB-227BD660EEA0}"/>
              </a:ext>
            </a:extLst>
          </p:cNvPr>
          <p:cNvPicPr>
            <a:picLocks noChangeAspect="1"/>
          </p:cNvPicPr>
          <p:nvPr/>
        </p:nvPicPr>
        <p:blipFill>
          <a:blip r:embed="rId4"/>
          <a:stretch>
            <a:fillRect/>
          </a:stretch>
        </p:blipFill>
        <p:spPr>
          <a:xfrm>
            <a:off x="3761242" y="4866225"/>
            <a:ext cx="13857685" cy="5504410"/>
          </a:xfrm>
          <a:prstGeom prst="rect">
            <a:avLst/>
          </a:prstGeom>
        </p:spPr>
      </p:pic>
      <p:sp>
        <p:nvSpPr>
          <p:cNvPr id="2" name="TextBox 1">
            <a:extLst>
              <a:ext uri="{FF2B5EF4-FFF2-40B4-BE49-F238E27FC236}">
                <a16:creationId xmlns:a16="http://schemas.microsoft.com/office/drawing/2014/main" id="{8A7A4CF6-4681-F28C-6A32-39A0A0E634A8}"/>
              </a:ext>
            </a:extLst>
          </p:cNvPr>
          <p:cNvSpPr txBox="1"/>
          <p:nvPr/>
        </p:nvSpPr>
        <p:spPr>
          <a:xfrm>
            <a:off x="1069476" y="11021020"/>
            <a:ext cx="22143092" cy="1969770"/>
          </a:xfrm>
          <a:prstGeom prst="rect">
            <a:avLst/>
          </a:prstGeom>
          <a:noFill/>
        </p:spPr>
        <p:txBody>
          <a:bodyPr wrap="square">
            <a:spAutoFit/>
          </a:bodyPr>
          <a:lstStyle/>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Establishment of research hubs across Africa institutions</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In 2023, 5 institutions under CARTA were awarded preparatory grants for the initial conceptualization of research hubs and submitted extended concepts.</a:t>
            </a:r>
            <a:br>
              <a:rPr lang="en-GB" sz="3600" dirty="0">
                <a:latin typeface="Calibri Light" panose="020F0302020204030204" pitchFamily="34" charset="0"/>
                <a:ea typeface="Calibri Light" panose="020F0302020204030204" pitchFamily="34" charset="0"/>
                <a:cs typeface="Calibri Light" panose="020F0302020204030204" pitchFamily="34" charset="0"/>
              </a:rPr>
            </a:br>
            <a:endParaRPr lang="en-KE" sz="1200" dirty="0">
              <a:latin typeface="Calibri Light" panose="020F0302020204030204" pitchFamily="34" charset="0"/>
              <a:ea typeface="Calibri Light" panose="020F0302020204030204" pitchFamily="34" charset="0"/>
              <a:cs typeface="Calibri Light" panose="020F0302020204030204" pitchFamily="34" charset="0"/>
            </a:endParaRPr>
          </a:p>
        </p:txBody>
      </p:sp>
    </p:spTree>
    <p:custDataLst>
      <p:tags r:id="rId1"/>
    </p:custDataLst>
    <p:extLst>
      <p:ext uri="{BB962C8B-B14F-4D97-AF65-F5344CB8AC3E}">
        <p14:creationId xmlns:p14="http://schemas.microsoft.com/office/powerpoint/2010/main" val="3480689026"/>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2" name="TextBox 1">
            <a:extLst>
              <a:ext uri="{FF2B5EF4-FFF2-40B4-BE49-F238E27FC236}">
                <a16:creationId xmlns:a16="http://schemas.microsoft.com/office/drawing/2014/main" id="{B94E01D2-6609-9F74-C04F-80A736AE4077}"/>
              </a:ext>
            </a:extLst>
          </p:cNvPr>
          <p:cNvSpPr txBox="1"/>
          <p:nvPr/>
        </p:nvSpPr>
        <p:spPr>
          <a:xfrm>
            <a:off x="575635" y="2447881"/>
            <a:ext cx="23661045" cy="11356955"/>
          </a:xfrm>
          <a:prstGeom prst="rect">
            <a:avLst/>
          </a:prstGeom>
          <a:noFill/>
        </p:spPr>
        <p:txBody>
          <a:bodyPr wrap="square">
            <a:spAutoFit/>
          </a:bodyPr>
          <a:lstStyle/>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CARTA</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In 2023, CARTA had a total of 93 fellows: 78 doctoral, 6 post-doctoral, and 9 re-entry grant fellows. </a:t>
            </a:r>
          </a:p>
          <a:p>
            <a:pPr marL="571500" indent="-571500">
              <a:buFont typeface="Wingdings" panose="05000000000000000000" pitchFamily="2" charset="2"/>
              <a:buChar char="§"/>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5 doctoral fellows graduated which was a decrease from 2022 where 14 fellows graduated.</a:t>
            </a:r>
          </a:p>
          <a:p>
            <a:pPr marL="571500" indent="-571500">
              <a:buFont typeface="Wingdings" panose="05000000000000000000" pitchFamily="2" charset="2"/>
              <a:buChar char="§"/>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endParaRPr lang="en-GB" sz="3600" u="sng" dirty="0">
              <a:latin typeface="Calibri Light" panose="020F0302020204030204" pitchFamily="34" charset="0"/>
              <a:ea typeface="Calibri Light" panose="020F0302020204030204" pitchFamily="34" charset="0"/>
              <a:cs typeface="Calibri Light" panose="020F0302020204030204" pitchFamily="34" charset="0"/>
            </a:endParaRPr>
          </a:p>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ADDRF</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As at end of 2023, the ADDRF program had 29 ongoing fellowships (2 Master’s and 27 PhD fellowships).</a:t>
            </a:r>
          </a:p>
          <a:p>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3 Masters fellows who completed their fellowships, and this was increase from 2022 where no fellows completed their fellowship during the year.</a:t>
            </a:r>
          </a:p>
          <a:p>
            <a:pPr marL="571500" indent="-571500">
              <a:buFont typeface="Wingdings" panose="05000000000000000000" pitchFamily="2" charset="2"/>
              <a:buChar char="§"/>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Countdown 2030</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By the end 2023, CD 2030 had 10 fellows.</a:t>
            </a:r>
          </a:p>
          <a:p>
            <a:pPr marL="571500" indent="-571500">
              <a:buFont typeface="Wingdings" panose="05000000000000000000" pitchFamily="2" charset="2"/>
              <a:buChar char="§"/>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Other fellowship programs</a:t>
            </a:r>
            <a:endParaRPr lang="en-GB" sz="3600" b="1" u="sng" dirty="0">
              <a:solidFill>
                <a:srgbClr val="FF0000"/>
              </a:solidFill>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DIDIDA, WHO HRP Alliance had 2 and 4 fellows respectively by the end of 2023 with only 3 fellows graduated from WHO HRP Alliance. </a:t>
            </a:r>
          </a:p>
          <a:p>
            <a:endParaRPr lang="en-KE" sz="12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Google Shape;221;p3">
            <a:extLst>
              <a:ext uri="{FF2B5EF4-FFF2-40B4-BE49-F238E27FC236}">
                <a16:creationId xmlns:a16="http://schemas.microsoft.com/office/drawing/2014/main" id="{C6F865E2-5CF0-9A85-47FE-C8D9D9211F68}"/>
              </a:ext>
            </a:extLst>
          </p:cNvPr>
          <p:cNvSpPr txBox="1">
            <a:spLocks noGrp="1"/>
          </p:cNvSpPr>
          <p:nvPr>
            <p:ph type="title"/>
          </p:nvPr>
        </p:nvSpPr>
        <p:spPr>
          <a:xfrm>
            <a:off x="1155700" y="357188"/>
            <a:ext cx="22077363" cy="1444625"/>
          </a:xfrm>
          <a:prstGeom prst="rect">
            <a:avLst/>
          </a:prstGeom>
          <a:solidFill>
            <a:srgbClr val="EDECED"/>
          </a:solidFill>
          <a:ln>
            <a:noFill/>
          </a:ln>
        </p:spPr>
        <p:txBody>
          <a:bodyPr spcFirstLastPara="1" wrap="square" lIns="91425" tIns="45700" rIns="91425" bIns="45700" anchor="ctr" anchorCtr="0">
            <a:noAutofit/>
          </a:bodyPr>
          <a:lstStyle/>
          <a:p>
            <a:pPr lvl="0">
              <a:buSzPts val="7200"/>
            </a:pPr>
            <a:r>
              <a:rPr lang="en-GB" sz="6600" dirty="0">
                <a:solidFill>
                  <a:srgbClr val="92D050"/>
                </a:solidFill>
              </a:rPr>
              <a:t>Capacity strengthening of individuals</a:t>
            </a:r>
            <a:endParaRPr sz="6600" dirty="0">
              <a:solidFill>
                <a:srgbClr val="92D050"/>
              </a:solidFill>
            </a:endParaRPr>
          </a:p>
        </p:txBody>
      </p:sp>
    </p:spTree>
    <p:custDataLst>
      <p:tags r:id="rId1"/>
    </p:custDataLst>
    <p:extLst>
      <p:ext uri="{BB962C8B-B14F-4D97-AF65-F5344CB8AC3E}">
        <p14:creationId xmlns:p14="http://schemas.microsoft.com/office/powerpoint/2010/main" val="895324488"/>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3" name="Title 2">
            <a:extLst>
              <a:ext uri="{FF2B5EF4-FFF2-40B4-BE49-F238E27FC236}">
                <a16:creationId xmlns:a16="http://schemas.microsoft.com/office/drawing/2014/main" id="{D4AF12D3-9545-B888-2433-25B5D9C16965}"/>
              </a:ext>
            </a:extLst>
          </p:cNvPr>
          <p:cNvSpPr>
            <a:spLocks noGrp="1"/>
          </p:cNvSpPr>
          <p:nvPr>
            <p:ph type="title"/>
          </p:nvPr>
        </p:nvSpPr>
        <p:spPr/>
        <p:txBody>
          <a:bodyPr>
            <a:normAutofit/>
          </a:bodyPr>
          <a:lstStyle/>
          <a:p>
            <a:r>
              <a:rPr lang="en-GB" sz="6600" dirty="0">
                <a:solidFill>
                  <a:srgbClr val="92D050"/>
                </a:solidFill>
              </a:rPr>
              <a:t>Outcomes of the fellowships</a:t>
            </a:r>
            <a:endParaRPr lang="en-US" sz="6600" dirty="0"/>
          </a:p>
        </p:txBody>
      </p:sp>
      <p:sp>
        <p:nvSpPr>
          <p:cNvPr id="2" name="TextBox 1">
            <a:extLst>
              <a:ext uri="{FF2B5EF4-FFF2-40B4-BE49-F238E27FC236}">
                <a16:creationId xmlns:a16="http://schemas.microsoft.com/office/drawing/2014/main" id="{87DCFD40-0D32-9BCD-0CFE-5A5F7B36FE6C}"/>
              </a:ext>
            </a:extLst>
          </p:cNvPr>
          <p:cNvSpPr txBox="1"/>
          <p:nvPr/>
        </p:nvSpPr>
        <p:spPr>
          <a:xfrm>
            <a:off x="373170" y="2499494"/>
            <a:ext cx="22079662" cy="9941183"/>
          </a:xfrm>
          <a:prstGeom prst="rect">
            <a:avLst/>
          </a:prstGeom>
          <a:noFill/>
        </p:spPr>
        <p:txBody>
          <a:bodyPr wrap="square">
            <a:spAutoFit/>
          </a:bodyPr>
          <a:lstStyle/>
          <a:p>
            <a:r>
              <a:rPr lang="en-GB" sz="4000" b="1" u="sng" dirty="0">
                <a:latin typeface="Calibri Light" panose="020F0302020204030204" pitchFamily="34" charset="0"/>
                <a:ea typeface="Calibri Light" panose="020F0302020204030204" pitchFamily="34" charset="0"/>
                <a:cs typeface="Calibri Light" panose="020F0302020204030204" pitchFamily="34" charset="0"/>
              </a:rPr>
              <a:t>Publication by fellows </a:t>
            </a:r>
          </a:p>
          <a:p>
            <a:pPr marL="571500" indent="-571500">
              <a:buFont typeface="Wingdings" panose="05000000000000000000" pitchFamily="2" charset="2"/>
              <a:buChar char="§"/>
            </a:pPr>
            <a:r>
              <a:rPr lang="en-GB" sz="4000" dirty="0">
                <a:latin typeface="Calibri Light" panose="020F0302020204030204" pitchFamily="34" charset="0"/>
                <a:ea typeface="Calibri Light" panose="020F0302020204030204" pitchFamily="34" charset="0"/>
                <a:cs typeface="Calibri Light" panose="020F0302020204030204" pitchFamily="34" charset="0"/>
              </a:rPr>
              <a:t>CARTA fellows published 84 publications—a decrease from 2022, where fellows published 176 publications. </a:t>
            </a:r>
          </a:p>
          <a:p>
            <a:pPr marL="571500" indent="-571500">
              <a:buFont typeface="Wingdings" panose="05000000000000000000" pitchFamily="2" charset="2"/>
              <a:buChar char="§"/>
            </a:pPr>
            <a:endParaRPr lang="en-GB" sz="40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4000" dirty="0">
                <a:latin typeface="Calibri Light" panose="020F0302020204030204" pitchFamily="34" charset="0"/>
                <a:ea typeface="Calibri Light" panose="020F0302020204030204" pitchFamily="34" charset="0"/>
                <a:cs typeface="Calibri Light" panose="020F0302020204030204" pitchFamily="34" charset="0"/>
              </a:rPr>
              <a:t>ADDRF fellows published only 2 papers.</a:t>
            </a:r>
          </a:p>
          <a:p>
            <a:pPr marL="571500" indent="-571500">
              <a:buFont typeface="Wingdings" panose="05000000000000000000" pitchFamily="2" charset="2"/>
              <a:buChar char="§"/>
            </a:pPr>
            <a:endParaRPr lang="en-GB" sz="40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4000" dirty="0">
                <a:latin typeface="Calibri Light" panose="020F0302020204030204" pitchFamily="34" charset="0"/>
                <a:ea typeface="Calibri Light" panose="020F0302020204030204" pitchFamily="34" charset="0"/>
                <a:cs typeface="Calibri Light" panose="020F0302020204030204" pitchFamily="34" charset="0"/>
              </a:rPr>
              <a:t>JPIAMR partners published 5 papers</a:t>
            </a:r>
          </a:p>
          <a:p>
            <a:endParaRPr lang="en-GB" sz="4000" dirty="0">
              <a:latin typeface="Calibri Light" panose="020F0302020204030204" pitchFamily="34" charset="0"/>
              <a:ea typeface="Calibri Light" panose="020F0302020204030204" pitchFamily="34" charset="0"/>
              <a:cs typeface="Calibri Light" panose="020F0302020204030204" pitchFamily="34" charset="0"/>
            </a:endParaRPr>
          </a:p>
          <a:p>
            <a:r>
              <a:rPr lang="en-GB" sz="4000" b="1" u="sng" dirty="0">
                <a:latin typeface="Calibri Light" panose="020F0302020204030204" pitchFamily="34" charset="0"/>
                <a:ea typeface="Calibri Light" panose="020F0302020204030204" pitchFamily="34" charset="0"/>
                <a:cs typeface="Calibri Light" panose="020F0302020204030204" pitchFamily="34" charset="0"/>
              </a:rPr>
              <a:t>Grants won by fellows </a:t>
            </a:r>
          </a:p>
          <a:p>
            <a:pPr marL="571500" indent="-571500">
              <a:buFont typeface="Wingdings" panose="05000000000000000000" pitchFamily="2" charset="2"/>
              <a:buChar char="§"/>
            </a:pPr>
            <a:r>
              <a:rPr lang="en-GB" sz="4000" dirty="0">
                <a:latin typeface="Calibri Light" panose="020F0302020204030204" pitchFamily="34" charset="0"/>
                <a:ea typeface="Calibri Light" panose="020F0302020204030204" pitchFamily="34" charset="0"/>
                <a:cs typeface="Calibri Light" panose="020F0302020204030204" pitchFamily="34" charset="0"/>
              </a:rPr>
              <a:t>During this year 24 CARTA fellows won a total of USD 31 million in grants a 656% increase from 2022 where fellows won USD 4.1 million worth of grants</a:t>
            </a:r>
          </a:p>
          <a:p>
            <a:endParaRPr lang="en-GB" sz="4000" dirty="0">
              <a:latin typeface="Calibri Light" panose="020F0302020204030204" pitchFamily="34" charset="0"/>
              <a:ea typeface="Calibri Light" panose="020F0302020204030204" pitchFamily="34" charset="0"/>
              <a:cs typeface="Calibri Light" panose="020F0302020204030204" pitchFamily="34" charset="0"/>
            </a:endParaRPr>
          </a:p>
          <a:p>
            <a:r>
              <a:rPr lang="en-GB" sz="4000" b="1" u="sng" dirty="0">
                <a:latin typeface="Calibri Light" panose="020F0302020204030204" pitchFamily="34" charset="0"/>
                <a:ea typeface="Calibri Light" panose="020F0302020204030204" pitchFamily="34" charset="0"/>
                <a:cs typeface="Calibri Light" panose="020F0302020204030204" pitchFamily="34" charset="0"/>
              </a:rPr>
              <a:t>Career Development</a:t>
            </a:r>
          </a:p>
          <a:p>
            <a:pPr marL="571500" indent="-571500">
              <a:buFont typeface="Wingdings" panose="05000000000000000000" pitchFamily="2" charset="2"/>
              <a:buChar char="§"/>
            </a:pPr>
            <a:r>
              <a:rPr lang="en-GB" sz="4000" dirty="0">
                <a:latin typeface="Calibri Light" panose="020F0302020204030204" pitchFamily="34" charset="0"/>
                <a:ea typeface="Calibri Light" panose="020F0302020204030204" pitchFamily="34" charset="0"/>
                <a:cs typeface="Calibri Light" panose="020F0302020204030204" pitchFamily="34" charset="0"/>
              </a:rPr>
              <a:t>During the year 16 CARTA fellows advanced in their career where 9 were promoted from lecturer to senior lecturer, 4 from senior lecturer to associate professor, 1 from lecturer to professor and 2 from tutorial fellow to lecturer</a:t>
            </a:r>
          </a:p>
        </p:txBody>
      </p:sp>
    </p:spTree>
    <p:custDataLst>
      <p:tags r:id="rId1"/>
    </p:custDataLst>
    <p:extLst>
      <p:ext uri="{BB962C8B-B14F-4D97-AF65-F5344CB8AC3E}">
        <p14:creationId xmlns:p14="http://schemas.microsoft.com/office/powerpoint/2010/main" val="1807100359"/>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3" name="Title 2">
            <a:extLst>
              <a:ext uri="{FF2B5EF4-FFF2-40B4-BE49-F238E27FC236}">
                <a16:creationId xmlns:a16="http://schemas.microsoft.com/office/drawing/2014/main" id="{D4AF12D3-9545-B888-2433-25B5D9C16965}"/>
              </a:ext>
            </a:extLst>
          </p:cNvPr>
          <p:cNvSpPr>
            <a:spLocks noGrp="1"/>
          </p:cNvSpPr>
          <p:nvPr>
            <p:ph type="title"/>
          </p:nvPr>
        </p:nvSpPr>
        <p:spPr/>
        <p:txBody>
          <a:bodyPr>
            <a:normAutofit/>
          </a:bodyPr>
          <a:lstStyle/>
          <a:p>
            <a:r>
              <a:rPr lang="en-GB" sz="6600" dirty="0">
                <a:solidFill>
                  <a:srgbClr val="92D050"/>
                </a:solidFill>
              </a:rPr>
              <a:t>Other Capacity strengthening activities led by APHRC</a:t>
            </a:r>
            <a:endParaRPr lang="en-US" sz="6600" dirty="0"/>
          </a:p>
        </p:txBody>
      </p:sp>
      <p:sp>
        <p:nvSpPr>
          <p:cNvPr id="2" name="TextBox 1">
            <a:extLst>
              <a:ext uri="{FF2B5EF4-FFF2-40B4-BE49-F238E27FC236}">
                <a16:creationId xmlns:a16="http://schemas.microsoft.com/office/drawing/2014/main" id="{87DCFD40-0D32-9BCD-0CFE-5A5F7B36FE6C}"/>
              </a:ext>
            </a:extLst>
          </p:cNvPr>
          <p:cNvSpPr txBox="1"/>
          <p:nvPr/>
        </p:nvSpPr>
        <p:spPr>
          <a:xfrm>
            <a:off x="15767824" y="3503104"/>
            <a:ext cx="8468856" cy="6863417"/>
          </a:xfrm>
          <a:prstGeom prst="rect">
            <a:avLst/>
          </a:prstGeom>
          <a:noFill/>
        </p:spPr>
        <p:txBody>
          <a:bodyPr wrap="square">
            <a:spAutoFit/>
          </a:bodyPr>
          <a:lstStyle/>
          <a:p>
            <a:r>
              <a:rPr lang="en-GB" sz="4000" dirty="0">
                <a:latin typeface="Calibri Light" panose="020F0302020204030204" pitchFamily="34" charset="0"/>
                <a:ea typeface="Calibri Light" panose="020F0302020204030204" pitchFamily="34" charset="0"/>
                <a:cs typeface="Calibri Light" panose="020F0302020204030204" pitchFamily="34" charset="0"/>
              </a:rPr>
              <a:t>There were about 54 capacity strengthening activities across the various </a:t>
            </a:r>
            <a:r>
              <a:rPr lang="en-GB" sz="4000">
                <a:latin typeface="Calibri Light" panose="020F0302020204030204" pitchFamily="34" charset="0"/>
                <a:ea typeface="Calibri Light" panose="020F0302020204030204" pitchFamily="34" charset="0"/>
                <a:cs typeface="Calibri Light" panose="020F0302020204030204" pitchFamily="34" charset="0"/>
              </a:rPr>
              <a:t>themes.</a:t>
            </a:r>
          </a:p>
          <a:p>
            <a:endParaRPr lang="en-GB" sz="4000" dirty="0">
              <a:latin typeface="Calibri Light" panose="020F0302020204030204" pitchFamily="34" charset="0"/>
              <a:ea typeface="Calibri Light" panose="020F0302020204030204" pitchFamily="34" charset="0"/>
              <a:cs typeface="Calibri Light" panose="020F0302020204030204" pitchFamily="34" charset="0"/>
            </a:endParaRPr>
          </a:p>
          <a:p>
            <a:endParaRPr lang="en-GB" sz="4000" dirty="0">
              <a:latin typeface="Calibri Light" panose="020F0302020204030204" pitchFamily="34" charset="0"/>
              <a:ea typeface="Calibri Light" panose="020F0302020204030204" pitchFamily="34" charset="0"/>
              <a:cs typeface="Calibri Light" panose="020F0302020204030204" pitchFamily="34" charset="0"/>
            </a:endParaRPr>
          </a:p>
          <a:p>
            <a:r>
              <a:rPr lang="en-GB" sz="4000" dirty="0">
                <a:latin typeface="Calibri Light" panose="020F0302020204030204" pitchFamily="34" charset="0"/>
                <a:ea typeface="Calibri Light" panose="020F0302020204030204" pitchFamily="34" charset="0"/>
                <a:cs typeface="Calibri Light" panose="020F0302020204030204" pitchFamily="34" charset="0"/>
              </a:rPr>
              <a:t>Most of the capacity building activities organized, 78% (42), were for external participants only, while 9% (5) were for APHRC staff only and 13% (7) were for both APHRC staff and external participants.</a:t>
            </a:r>
          </a:p>
        </p:txBody>
      </p:sp>
      <p:pic>
        <p:nvPicPr>
          <p:cNvPr id="4" name="Picture 3">
            <a:extLst>
              <a:ext uri="{FF2B5EF4-FFF2-40B4-BE49-F238E27FC236}">
                <a16:creationId xmlns:a16="http://schemas.microsoft.com/office/drawing/2014/main" id="{AF2EFCD0-181D-D40A-F644-C0B7A28FA005}"/>
              </a:ext>
            </a:extLst>
          </p:cNvPr>
          <p:cNvPicPr>
            <a:picLocks noChangeAspect="1"/>
          </p:cNvPicPr>
          <p:nvPr/>
        </p:nvPicPr>
        <p:blipFill>
          <a:blip r:embed="rId4"/>
          <a:stretch>
            <a:fillRect/>
          </a:stretch>
        </p:blipFill>
        <p:spPr>
          <a:xfrm>
            <a:off x="446048" y="2120352"/>
            <a:ext cx="15037205" cy="10859318"/>
          </a:xfrm>
          <a:prstGeom prst="rect">
            <a:avLst/>
          </a:prstGeom>
        </p:spPr>
      </p:pic>
    </p:spTree>
    <p:custDataLst>
      <p:tags r:id="rId1"/>
    </p:custDataLst>
    <p:extLst>
      <p:ext uri="{BB962C8B-B14F-4D97-AF65-F5344CB8AC3E}">
        <p14:creationId xmlns:p14="http://schemas.microsoft.com/office/powerpoint/2010/main" val="2904877452"/>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4" name="Rectangle 3">
            <a:extLst>
              <a:ext uri="{FF2B5EF4-FFF2-40B4-BE49-F238E27FC236}">
                <a16:creationId xmlns:a16="http://schemas.microsoft.com/office/drawing/2014/main" id="{EE8A9052-1655-425C-8AA5-1AC277BEC6F9}"/>
              </a:ext>
            </a:extLst>
          </p:cNvPr>
          <p:cNvSpPr/>
          <p:nvPr/>
        </p:nvSpPr>
        <p:spPr>
          <a:xfrm>
            <a:off x="1" y="-148856"/>
            <a:ext cx="24387174"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530" name="Google Shape;530;p18"/>
          <p:cNvSpPr txBox="1">
            <a:spLocks noGrp="1"/>
          </p:cNvSpPr>
          <p:nvPr>
            <p:ph type="title"/>
          </p:nvPr>
        </p:nvSpPr>
        <p:spPr>
          <a:xfrm>
            <a:off x="1643691" y="3379327"/>
            <a:ext cx="21099792" cy="6404453"/>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90000"/>
              </a:lnSpc>
              <a:spcBef>
                <a:spcPts val="0"/>
              </a:spcBef>
              <a:spcAft>
                <a:spcPts val="0"/>
              </a:spcAft>
              <a:buClr>
                <a:srgbClr val="78C149"/>
              </a:buClr>
              <a:buSzPts val="3000"/>
              <a:buFont typeface="Calibri"/>
              <a:buNone/>
              <a:tabLst/>
              <a:defRPr/>
            </a:pPr>
            <a:r>
              <a:rPr lang="en-GB" sz="6000" b="1" dirty="0">
                <a:solidFill>
                  <a:srgbClr val="FFFFFF"/>
                </a:solidFill>
                <a:latin typeface="Calibri"/>
                <a:ea typeface="Calibri"/>
                <a:cs typeface="Calibri"/>
                <a:sym typeface="Calibri"/>
              </a:rPr>
              <a:t>Strategic Objective 3</a:t>
            </a:r>
            <a:br>
              <a:rPr lang="en-GB" sz="6000" b="1" dirty="0">
                <a:solidFill>
                  <a:srgbClr val="FFFFFF"/>
                </a:solidFill>
                <a:latin typeface="Calibri"/>
                <a:ea typeface="Calibri"/>
                <a:cs typeface="Calibri"/>
                <a:sym typeface="Calibri"/>
              </a:rPr>
            </a:br>
            <a:r>
              <a:rPr lang="en-GB" sz="6000" b="1" dirty="0">
                <a:solidFill>
                  <a:srgbClr val="FFFFFF"/>
                </a:solidFill>
                <a:latin typeface="Calibri"/>
                <a:ea typeface="Calibri"/>
                <a:cs typeface="Calibri"/>
                <a:sym typeface="Calibri"/>
              </a:rPr>
              <a:t>Use research evidence and engage policy actors and practitioners for transformative change.</a:t>
            </a:r>
            <a:endParaRPr kumimoji="0" lang="en-GB" sz="60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Rectangle 2">
            <a:extLst>
              <a:ext uri="{FF2B5EF4-FFF2-40B4-BE49-F238E27FC236}">
                <a16:creationId xmlns:a16="http://schemas.microsoft.com/office/drawing/2014/main" id="{2A014E16-1DDF-4790-8D40-8F3963AFA904}"/>
              </a:ext>
            </a:extLst>
          </p:cNvPr>
          <p:cNvSpPr/>
          <p:nvPr/>
        </p:nvSpPr>
        <p:spPr>
          <a:xfrm>
            <a:off x="8115300" y="3177540"/>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Tree>
    <p:extLst>
      <p:ext uri="{BB962C8B-B14F-4D97-AF65-F5344CB8AC3E}">
        <p14:creationId xmlns:p14="http://schemas.microsoft.com/office/powerpoint/2010/main" val="2174726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3" name="Title 2">
            <a:extLst>
              <a:ext uri="{FF2B5EF4-FFF2-40B4-BE49-F238E27FC236}">
                <a16:creationId xmlns:a16="http://schemas.microsoft.com/office/drawing/2014/main" id="{02848B17-9BC5-FB22-10B1-CB0BD406A10A}"/>
              </a:ext>
            </a:extLst>
          </p:cNvPr>
          <p:cNvSpPr>
            <a:spLocks noGrp="1"/>
          </p:cNvSpPr>
          <p:nvPr>
            <p:ph type="title"/>
          </p:nvPr>
        </p:nvSpPr>
        <p:spPr/>
        <p:txBody>
          <a:bodyPr/>
          <a:lstStyle/>
          <a:p>
            <a:r>
              <a:rPr lang="en-GB" sz="7200" dirty="0">
                <a:solidFill>
                  <a:srgbClr val="92D050"/>
                </a:solidFill>
              </a:rPr>
              <a:t>Policy engagement initiatives</a:t>
            </a:r>
            <a:endParaRPr lang="en-US" dirty="0"/>
          </a:p>
        </p:txBody>
      </p:sp>
      <p:sp>
        <p:nvSpPr>
          <p:cNvPr id="4" name="TextBox 3">
            <a:extLst>
              <a:ext uri="{FF2B5EF4-FFF2-40B4-BE49-F238E27FC236}">
                <a16:creationId xmlns:a16="http://schemas.microsoft.com/office/drawing/2014/main" id="{F2CF7E4F-D773-D42C-5D28-37A2A6B912C8}"/>
              </a:ext>
            </a:extLst>
          </p:cNvPr>
          <p:cNvSpPr txBox="1"/>
          <p:nvPr/>
        </p:nvSpPr>
        <p:spPr>
          <a:xfrm>
            <a:off x="11477862" y="2344748"/>
            <a:ext cx="12410838" cy="2862322"/>
          </a:xfrm>
          <a:prstGeom prst="rect">
            <a:avLst/>
          </a:prstGeom>
          <a:noFill/>
        </p:spPr>
        <p:txBody>
          <a:bodyPr wrap="square">
            <a:spAutoFit/>
          </a:bodyPr>
          <a:lstStyle/>
          <a:p>
            <a:pPr marL="571500" indent="-571500">
              <a:buFont typeface="Wingdings" panose="05000000000000000000" pitchFamily="2" charset="2"/>
              <a:buChar char="§"/>
            </a:pPr>
            <a:r>
              <a:rPr lang="en-GB" sz="360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In 2023, APHRC conducted about 185 policy engagements across various themes, reflecting a slight increase compared to 184 engagements in 2022. </a:t>
            </a:r>
          </a:p>
          <a:p>
            <a:endParaRPr lang="en-GB" sz="360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360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HAW had the most engagements at 85, followed by HD at 28</a:t>
            </a:r>
          </a:p>
        </p:txBody>
      </p:sp>
      <p:pic>
        <p:nvPicPr>
          <p:cNvPr id="2" name="Picture 1">
            <a:extLst>
              <a:ext uri="{FF2B5EF4-FFF2-40B4-BE49-F238E27FC236}">
                <a16:creationId xmlns:a16="http://schemas.microsoft.com/office/drawing/2014/main" id="{C88D2E79-8ED7-ACBC-F020-863901DA2B0E}"/>
              </a:ext>
            </a:extLst>
          </p:cNvPr>
          <p:cNvPicPr>
            <a:picLocks noChangeAspect="1"/>
          </p:cNvPicPr>
          <p:nvPr/>
        </p:nvPicPr>
        <p:blipFill>
          <a:blip r:embed="rId4"/>
          <a:stretch>
            <a:fillRect/>
          </a:stretch>
        </p:blipFill>
        <p:spPr>
          <a:xfrm>
            <a:off x="12270740" y="6980110"/>
            <a:ext cx="10961688" cy="6588675"/>
          </a:xfrm>
          <a:prstGeom prst="rect">
            <a:avLst/>
          </a:prstGeom>
        </p:spPr>
      </p:pic>
      <p:sp>
        <p:nvSpPr>
          <p:cNvPr id="5" name="TextBox 4">
            <a:extLst>
              <a:ext uri="{FF2B5EF4-FFF2-40B4-BE49-F238E27FC236}">
                <a16:creationId xmlns:a16="http://schemas.microsoft.com/office/drawing/2014/main" id="{F7A06AAC-D844-AF33-2B68-9583EEA32782}"/>
              </a:ext>
            </a:extLst>
          </p:cNvPr>
          <p:cNvSpPr txBox="1"/>
          <p:nvPr/>
        </p:nvSpPr>
        <p:spPr>
          <a:xfrm>
            <a:off x="414425" y="9912943"/>
            <a:ext cx="11495636" cy="2308324"/>
          </a:xfrm>
          <a:prstGeom prst="rect">
            <a:avLst/>
          </a:prstGeom>
          <a:noFill/>
        </p:spPr>
        <p:txBody>
          <a:bodyPr wrap="square">
            <a:spAutoFit/>
          </a:bodyPr>
          <a:lstStyle/>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APHRC formed alliances through 32 TWGs, 14 MOUs, 13 advisory board seats, 5 technical committees, and 2 networks,</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APHRC had partnerships with 108 institutions </a:t>
            </a:r>
          </a:p>
        </p:txBody>
      </p:sp>
      <p:pic>
        <p:nvPicPr>
          <p:cNvPr id="6" name="Picture 5">
            <a:extLst>
              <a:ext uri="{FF2B5EF4-FFF2-40B4-BE49-F238E27FC236}">
                <a16:creationId xmlns:a16="http://schemas.microsoft.com/office/drawing/2014/main" id="{C16691AB-2538-BE55-8B4E-424178011856}"/>
              </a:ext>
            </a:extLst>
          </p:cNvPr>
          <p:cNvPicPr>
            <a:picLocks noChangeAspect="1"/>
          </p:cNvPicPr>
          <p:nvPr/>
        </p:nvPicPr>
        <p:blipFill>
          <a:blip r:embed="rId5"/>
          <a:stretch>
            <a:fillRect/>
          </a:stretch>
        </p:blipFill>
        <p:spPr>
          <a:xfrm>
            <a:off x="103779" y="2048731"/>
            <a:ext cx="10961688" cy="6522404"/>
          </a:xfrm>
          <a:prstGeom prst="rect">
            <a:avLst/>
          </a:prstGeom>
        </p:spPr>
      </p:pic>
    </p:spTree>
    <p:custDataLst>
      <p:tags r:id="rId1"/>
    </p:custDataLst>
    <p:extLst>
      <p:ext uri="{BB962C8B-B14F-4D97-AF65-F5344CB8AC3E}">
        <p14:creationId xmlns:p14="http://schemas.microsoft.com/office/powerpoint/2010/main" val="1053740303"/>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5" name="Title 4">
            <a:extLst>
              <a:ext uri="{FF2B5EF4-FFF2-40B4-BE49-F238E27FC236}">
                <a16:creationId xmlns:a16="http://schemas.microsoft.com/office/drawing/2014/main" id="{0430BD7A-7794-127B-F16A-8C689AEAEDC2}"/>
              </a:ext>
            </a:extLst>
          </p:cNvPr>
          <p:cNvSpPr>
            <a:spLocks noGrp="1"/>
          </p:cNvSpPr>
          <p:nvPr>
            <p:ph type="title"/>
          </p:nvPr>
        </p:nvSpPr>
        <p:spPr/>
        <p:txBody>
          <a:bodyPr/>
          <a:lstStyle/>
          <a:p>
            <a:r>
              <a:rPr lang="en-GB" dirty="0">
                <a:solidFill>
                  <a:srgbClr val="92D050"/>
                </a:solidFill>
              </a:rPr>
              <a:t>P</a:t>
            </a:r>
            <a:r>
              <a:rPr lang="en-GB" sz="7200" dirty="0">
                <a:solidFill>
                  <a:srgbClr val="92D050"/>
                </a:solidFill>
              </a:rPr>
              <a:t>otential </a:t>
            </a:r>
            <a:r>
              <a:rPr lang="en-GB" dirty="0">
                <a:solidFill>
                  <a:srgbClr val="92D050"/>
                </a:solidFill>
              </a:rPr>
              <a:t>I</a:t>
            </a:r>
            <a:r>
              <a:rPr lang="en-GB" sz="7200" dirty="0">
                <a:solidFill>
                  <a:srgbClr val="92D050"/>
                </a:solidFill>
              </a:rPr>
              <a:t>mpacts/ Policy wins</a:t>
            </a:r>
            <a:endParaRPr lang="en-US" dirty="0"/>
          </a:p>
        </p:txBody>
      </p:sp>
      <p:graphicFrame>
        <p:nvGraphicFramePr>
          <p:cNvPr id="6" name="Table 5">
            <a:extLst>
              <a:ext uri="{FF2B5EF4-FFF2-40B4-BE49-F238E27FC236}">
                <a16:creationId xmlns:a16="http://schemas.microsoft.com/office/drawing/2014/main" id="{056BD09C-DFF2-9861-42A2-6A7CA6CC973F}"/>
              </a:ext>
            </a:extLst>
          </p:cNvPr>
          <p:cNvGraphicFramePr>
            <a:graphicFrameLocks noGrp="1"/>
          </p:cNvGraphicFramePr>
          <p:nvPr>
            <p:extLst>
              <p:ext uri="{D42A27DB-BD31-4B8C-83A1-F6EECF244321}">
                <p14:modId xmlns:p14="http://schemas.microsoft.com/office/powerpoint/2010/main" val="3280188038"/>
              </p:ext>
            </p:extLst>
          </p:nvPr>
        </p:nvGraphicFramePr>
        <p:xfrm>
          <a:off x="150495" y="2556568"/>
          <a:ext cx="24236680" cy="10618888"/>
        </p:xfrm>
        <a:graphic>
          <a:graphicData uri="http://schemas.openxmlformats.org/drawingml/2006/table">
            <a:tbl>
              <a:tblPr firstRow="1" firstCol="1" bandRow="1"/>
              <a:tblGrid>
                <a:gridCol w="2050414">
                  <a:extLst>
                    <a:ext uri="{9D8B030D-6E8A-4147-A177-3AD203B41FA5}">
                      <a16:colId xmlns:a16="http://schemas.microsoft.com/office/drawing/2014/main" val="995597171"/>
                    </a:ext>
                  </a:extLst>
                </a:gridCol>
                <a:gridCol w="22186266">
                  <a:extLst>
                    <a:ext uri="{9D8B030D-6E8A-4147-A177-3AD203B41FA5}">
                      <a16:colId xmlns:a16="http://schemas.microsoft.com/office/drawing/2014/main" val="3406554644"/>
                    </a:ext>
                  </a:extLst>
                </a:gridCol>
              </a:tblGrid>
              <a:tr h="674923">
                <a:tc>
                  <a:txBody>
                    <a:bodyPr/>
                    <a:lstStyle/>
                    <a:p>
                      <a:pPr algn="just">
                        <a:lnSpc>
                          <a:spcPct val="107000"/>
                        </a:lnSpc>
                        <a:spcAft>
                          <a:spcPts val="800"/>
                        </a:spcAft>
                        <a:tabLst>
                          <a:tab pos="4870450" algn="l"/>
                        </a:tabLst>
                      </a:pPr>
                      <a:r>
                        <a:rPr lang="en-GB" sz="3600" b="1" kern="100" dirty="0">
                          <a:solidFill>
                            <a:srgbClr val="000000"/>
                          </a:solidFill>
                          <a:effectLst/>
                          <a:highlight>
                            <a:srgbClr val="D9F2D0"/>
                          </a:highlight>
                          <a:latin typeface="Bell MT" panose="02020503060305020303" pitchFamily="18" charset="0"/>
                          <a:ea typeface="Calibri" panose="020F0502020204030204" pitchFamily="34" charset="0"/>
                          <a:cs typeface="Calibri" panose="020F0502020204030204" pitchFamily="34" charset="0"/>
                        </a:rPr>
                        <a:t>Theme</a:t>
                      </a:r>
                      <a:endParaRPr lang="en-KE" sz="3600" kern="100" dirty="0">
                        <a:effectLst/>
                        <a:highlight>
                          <a:srgbClr val="D9F2D0"/>
                        </a:highlight>
                        <a:latin typeface="Aptos" panose="020B0004020202020204" pitchFamily="34" charset="0"/>
                        <a:ea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F2D0"/>
                    </a:solidFill>
                  </a:tcPr>
                </a:tc>
                <a:tc>
                  <a:txBody>
                    <a:bodyPr/>
                    <a:lstStyle/>
                    <a:p>
                      <a:pPr algn="just">
                        <a:lnSpc>
                          <a:spcPct val="107000"/>
                        </a:lnSpc>
                        <a:spcAft>
                          <a:spcPts val="800"/>
                        </a:spcAft>
                        <a:tabLst>
                          <a:tab pos="4870450" algn="l"/>
                        </a:tabLst>
                      </a:pPr>
                      <a:r>
                        <a:rPr lang="en-GB" sz="3600" b="1" kern="100" dirty="0">
                          <a:solidFill>
                            <a:srgbClr val="000000"/>
                          </a:solidFill>
                          <a:effectLst/>
                          <a:highlight>
                            <a:srgbClr val="D9F2D0"/>
                          </a:highlight>
                          <a:latin typeface="Bell MT" panose="02020503060305020303" pitchFamily="18" charset="0"/>
                          <a:ea typeface="Calibri" panose="020F0502020204030204" pitchFamily="34" charset="0"/>
                          <a:cs typeface="Calibri" panose="020F0502020204030204" pitchFamily="34" charset="0"/>
                        </a:rPr>
                        <a:t> Contribution to potential Policy wins for further Assessment</a:t>
                      </a:r>
                      <a:endParaRPr lang="en-KE" sz="3600" kern="100" dirty="0">
                        <a:effectLst/>
                        <a:highlight>
                          <a:srgbClr val="D9F2D0"/>
                        </a:highlight>
                        <a:latin typeface="Aptos" panose="020B0004020202020204" pitchFamily="34" charset="0"/>
                        <a:ea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F2D0"/>
                    </a:solidFill>
                  </a:tcPr>
                </a:tc>
                <a:extLst>
                  <a:ext uri="{0D108BD9-81ED-4DB2-BD59-A6C34878D82A}">
                    <a16:rowId xmlns:a16="http://schemas.microsoft.com/office/drawing/2014/main" val="125420198"/>
                  </a:ext>
                </a:extLst>
              </a:tr>
              <a:tr h="6635659">
                <a:tc>
                  <a:txBody>
                    <a:bodyPr/>
                    <a:lstStyle/>
                    <a:p>
                      <a:pPr algn="just">
                        <a:lnSpc>
                          <a:spcPct val="107000"/>
                        </a:lnSpc>
                        <a:spcAft>
                          <a:spcPts val="800"/>
                        </a:spcAft>
                        <a:tabLst>
                          <a:tab pos="4870450" algn="l"/>
                        </a:tabLst>
                      </a:pPr>
                      <a:r>
                        <a:rPr lang="en-GB" sz="3600" kern="100" dirty="0">
                          <a:solidFill>
                            <a:srgbClr val="000000"/>
                          </a:solidFill>
                          <a:effectLst/>
                          <a:highlight>
                            <a:srgbClr val="D9F2D0"/>
                          </a:highlight>
                          <a:latin typeface="Bell MT" panose="02020503060305020303" pitchFamily="18" charset="0"/>
                          <a:ea typeface="Calibri" panose="020F0502020204030204" pitchFamily="34" charset="0"/>
                          <a:cs typeface="Calibri" panose="020F0502020204030204" pitchFamily="34" charset="0"/>
                        </a:rPr>
                        <a:t>HAW</a:t>
                      </a: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F2D0"/>
                    </a:solidFill>
                  </a:tcPr>
                </a:tc>
                <a:tc>
                  <a:txBody>
                    <a:bodyPr/>
                    <a:lstStyle/>
                    <a:p>
                      <a:pPr marL="742950" indent="-742950" algn="just">
                        <a:lnSpc>
                          <a:spcPct val="107000"/>
                        </a:lnSpc>
                        <a:spcAft>
                          <a:spcPts val="800"/>
                        </a:spcAft>
                        <a:buFont typeface="+mj-lt"/>
                        <a:buAutoNum type="arabicPeriod"/>
                      </a:pPr>
                      <a:r>
                        <a:rPr lang="en-US" sz="3600" kern="100" dirty="0">
                          <a:effectLst/>
                          <a:latin typeface="Bell MT" panose="02020503060305020303" pitchFamily="18" charset="0"/>
                          <a:ea typeface="Calibri" panose="020F0502020204030204" pitchFamily="34" charset="0"/>
                          <a:cs typeface="Calibri" panose="020F0502020204030204" pitchFamily="34" charset="0"/>
                        </a:rPr>
                        <a:t>Development of the </a:t>
                      </a:r>
                      <a:r>
                        <a:rPr lang="en-US" sz="3600" b="1" kern="100" dirty="0">
                          <a:effectLst/>
                          <a:latin typeface="Bell MT" panose="02020503060305020303" pitchFamily="18" charset="0"/>
                          <a:ea typeface="Calibri" panose="020F0502020204030204" pitchFamily="34" charset="0"/>
                          <a:cs typeface="Calibri" panose="020F0502020204030204" pitchFamily="34" charset="0"/>
                        </a:rPr>
                        <a:t>Kenya Nutrient Profile Model </a:t>
                      </a:r>
                      <a:r>
                        <a:rPr lang="en-US" sz="3600" kern="100" dirty="0">
                          <a:effectLst/>
                          <a:latin typeface="Bell MT" panose="02020503060305020303" pitchFamily="18" charset="0"/>
                          <a:ea typeface="Calibri" panose="020F0502020204030204" pitchFamily="34" charset="0"/>
                          <a:cs typeface="Calibri" panose="020F0502020204030204" pitchFamily="34" charset="0"/>
                        </a:rPr>
                        <a:t>(KNPM)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 </a:t>
                      </a:r>
                    </a:p>
                    <a:p>
                      <a:pPr marL="742950" indent="-742950" algn="just">
                        <a:lnSpc>
                          <a:spcPct val="107000"/>
                        </a:lnSpc>
                        <a:spcAft>
                          <a:spcPts val="800"/>
                        </a:spcAft>
                        <a:buFont typeface="+mj-lt"/>
                        <a:buAutoNum type="arabicPeriod"/>
                      </a:pPr>
                      <a:r>
                        <a:rPr lang="en-GB" sz="3600" kern="100" dirty="0">
                          <a:effectLst/>
                          <a:latin typeface="Bell MT" panose="02020503060305020303" pitchFamily="18" charset="0"/>
                          <a:ea typeface="Calibri" panose="020F0502020204030204" pitchFamily="34" charset="0"/>
                          <a:cs typeface="Calibri" panose="020F0502020204030204" pitchFamily="34" charset="0"/>
                        </a:rPr>
                        <a:t>Development of guidelines on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comprehensive post-abortion care </a:t>
                      </a:r>
                      <a:r>
                        <a:rPr lang="en-GB" sz="3600" kern="100" dirty="0">
                          <a:effectLst/>
                          <a:latin typeface="Bell MT" panose="02020503060305020303" pitchFamily="18" charset="0"/>
                          <a:ea typeface="Calibri" panose="020F0502020204030204" pitchFamily="34" charset="0"/>
                          <a:cs typeface="Calibri" panose="020F0502020204030204" pitchFamily="34" charset="0"/>
                        </a:rPr>
                        <a:t>(PAC) in Sierra Leone</a:t>
                      </a:r>
                    </a:p>
                    <a:p>
                      <a:pPr marL="742950" indent="-742950" algn="just">
                        <a:lnSpc>
                          <a:spcPct val="107000"/>
                        </a:lnSpc>
                        <a:spcAft>
                          <a:spcPts val="800"/>
                        </a:spcAft>
                        <a:buFont typeface="+mj-lt"/>
                        <a:buAutoNum type="arabicPeriod"/>
                      </a:pPr>
                      <a:r>
                        <a:rPr lang="en-GB" sz="3600" kern="100" dirty="0">
                          <a:effectLst/>
                          <a:latin typeface="Bell MT" panose="02020503060305020303" pitchFamily="18" charset="0"/>
                          <a:ea typeface="Calibri" panose="020F0502020204030204" pitchFamily="34" charset="0"/>
                          <a:cs typeface="Calibri" panose="020F0502020204030204" pitchFamily="34" charset="0"/>
                        </a:rPr>
                        <a:t>Development of </a:t>
                      </a:r>
                      <a:r>
                        <a:rPr lang="en-GB" sz="3600" b="1" kern="100" dirty="0">
                          <a:solidFill>
                            <a:schemeClr val="tx1"/>
                          </a:solidFill>
                          <a:effectLst/>
                          <a:latin typeface="Bell MT" panose="02020503060305020303" pitchFamily="18" charset="0"/>
                          <a:ea typeface="Calibri" panose="020F0502020204030204" pitchFamily="34" charset="0"/>
                          <a:cs typeface="Calibri" panose="020F0502020204030204" pitchFamily="34" charset="0"/>
                        </a:rPr>
                        <a:t>Sa</a:t>
                      </a:r>
                      <a:r>
                        <a:rPr lang="en-GB" sz="3600" b="1" kern="100" dirty="0">
                          <a:effectLst/>
                          <a:latin typeface="Bell MT" panose="02020503060305020303" pitchFamily="18" charset="0"/>
                          <a:ea typeface="Calibri" panose="020F0502020204030204" pitchFamily="34" charset="0"/>
                          <a:cs typeface="Calibri" panose="020F0502020204030204" pitchFamily="34" charset="0"/>
                        </a:rPr>
                        <a:t>fe Motherhood and Reproductive Health Bill </a:t>
                      </a:r>
                      <a:r>
                        <a:rPr lang="en-GB" sz="3600" kern="100" dirty="0">
                          <a:effectLst/>
                          <a:latin typeface="Bell MT" panose="02020503060305020303" pitchFamily="18" charset="0"/>
                          <a:ea typeface="Calibri" panose="020F0502020204030204" pitchFamily="34" charset="0"/>
                          <a:cs typeface="Calibri" panose="020F0502020204030204" pitchFamily="34" charset="0"/>
                        </a:rPr>
                        <a:t>in Sierra Leone.</a:t>
                      </a:r>
                    </a:p>
                    <a:p>
                      <a:pPr marL="742950" indent="-742950" algn="just">
                        <a:lnSpc>
                          <a:spcPct val="107000"/>
                        </a:lnSpc>
                        <a:spcAft>
                          <a:spcPts val="800"/>
                        </a:spcAft>
                        <a:buFont typeface="+mj-lt"/>
                        <a:buAutoNum type="arabicPeriod"/>
                      </a:pPr>
                      <a:r>
                        <a:rPr lang="en-GB" sz="3600" kern="100" dirty="0">
                          <a:effectLst/>
                          <a:latin typeface="Bell MT" panose="02020503060305020303" pitchFamily="18" charset="0"/>
                          <a:ea typeface="Calibri" panose="020F0502020204030204" pitchFamily="34" charset="0"/>
                          <a:cs typeface="Calibri" panose="020F0502020204030204" pitchFamily="34" charset="0"/>
                        </a:rPr>
                        <a:t>The review of the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Public Health Law </a:t>
                      </a:r>
                      <a:r>
                        <a:rPr lang="en-GB" sz="3600" kern="100" dirty="0">
                          <a:effectLst/>
                          <a:latin typeface="Bell MT" panose="02020503060305020303" pitchFamily="18" charset="0"/>
                          <a:ea typeface="Calibri" panose="020F0502020204030204" pitchFamily="34" charset="0"/>
                          <a:cs typeface="Calibri" panose="020F0502020204030204" pitchFamily="34" charset="0"/>
                        </a:rPr>
                        <a:t>in Liberia.</a:t>
                      </a:r>
                    </a:p>
                    <a:p>
                      <a:pPr marL="742950" indent="-742950" algn="just">
                        <a:lnSpc>
                          <a:spcPct val="107000"/>
                        </a:lnSpc>
                        <a:spcAft>
                          <a:spcPts val="800"/>
                        </a:spcAft>
                        <a:buFont typeface="+mj-lt"/>
                        <a:buAutoNum type="arabicPeriod"/>
                      </a:pPr>
                      <a:r>
                        <a:rPr lang="en-GB" sz="3600" b="1" kern="100" dirty="0">
                          <a:effectLst/>
                          <a:latin typeface="Bell MT" panose="02020503060305020303" pitchFamily="18" charset="0"/>
                          <a:ea typeface="Calibri" panose="020F0502020204030204" pitchFamily="34" charset="0"/>
                          <a:cs typeface="Calibri" panose="020F0502020204030204" pitchFamily="34" charset="0"/>
                        </a:rPr>
                        <a:t>Community Handbook </a:t>
                      </a:r>
                      <a:r>
                        <a:rPr lang="en-GB" sz="3600" kern="100" dirty="0">
                          <a:effectLst/>
                          <a:latin typeface="Bell MT" panose="02020503060305020303" pitchFamily="18" charset="0"/>
                          <a:ea typeface="Calibri" panose="020F0502020204030204" pitchFamily="34" charset="0"/>
                          <a:cs typeface="Calibri" panose="020F0502020204030204" pitchFamily="34" charset="0"/>
                        </a:rPr>
                        <a:t>for Engaging Adolescents, Parents and Community Leaders in Kenya</a:t>
                      </a:r>
                    </a:p>
                    <a:p>
                      <a:pPr marL="742950" indent="-742950" algn="just">
                        <a:lnSpc>
                          <a:spcPct val="107000"/>
                        </a:lnSpc>
                        <a:spcAft>
                          <a:spcPts val="800"/>
                        </a:spcAft>
                        <a:buFont typeface="+mj-lt"/>
                        <a:buAutoNum type="arabicPeriod"/>
                      </a:pPr>
                      <a:r>
                        <a:rPr lang="en-GB" sz="3600" kern="100" dirty="0">
                          <a:effectLst/>
                          <a:latin typeface="Bell MT" panose="02020503060305020303" pitchFamily="18" charset="0"/>
                          <a:ea typeface="Calibri" panose="020F0502020204030204" pitchFamily="34" charset="0"/>
                          <a:cs typeface="Calibri" panose="020F0502020204030204" pitchFamily="34" charset="0"/>
                        </a:rPr>
                        <a:t>Yet to be launched Adolescent and Young People Sexual and Reproductive Health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(AYPSRH) Policy </a:t>
                      </a:r>
                      <a:r>
                        <a:rPr lang="en-GB" sz="3600" kern="100" dirty="0">
                          <a:effectLst/>
                          <a:latin typeface="Bell MT" panose="02020503060305020303" pitchFamily="18" charset="0"/>
                          <a:ea typeface="Calibri" panose="020F0502020204030204" pitchFamily="34" charset="0"/>
                          <a:cs typeface="Calibri" panose="020F0502020204030204" pitchFamily="34" charset="0"/>
                        </a:rPr>
                        <a:t>in Kenya</a:t>
                      </a:r>
                    </a:p>
                    <a:p>
                      <a:pPr marL="742950" indent="-742950" algn="just">
                        <a:lnSpc>
                          <a:spcPct val="107000"/>
                        </a:lnSpc>
                        <a:spcAft>
                          <a:spcPts val="800"/>
                        </a:spcAft>
                        <a:buFont typeface="+mj-lt"/>
                        <a:buAutoNum type="arabicPeriod"/>
                      </a:pPr>
                      <a:r>
                        <a:rPr lang="en-GB" sz="3600" kern="100" dirty="0">
                          <a:effectLst/>
                          <a:latin typeface="Bell MT" panose="02020503060305020303" pitchFamily="18" charset="0"/>
                          <a:ea typeface="Calibri" panose="020F0502020204030204" pitchFamily="34" charset="0"/>
                          <a:cs typeface="Calibri" panose="020F0502020204030204" pitchFamily="34" charset="0"/>
                        </a:rPr>
                        <a:t>The East Africa Community (EAC</a:t>
                      </a:r>
                      <a:r>
                        <a:rPr lang="en-GB" sz="3600" b="1" kern="100" dirty="0">
                          <a:effectLst/>
                          <a:latin typeface="Bell MT" panose="02020503060305020303" pitchFamily="18" charset="0"/>
                          <a:ea typeface="Calibri" panose="020F0502020204030204" pitchFamily="34" charset="0"/>
                          <a:cs typeface="Calibri" panose="020F0502020204030204" pitchFamily="34" charset="0"/>
                        </a:rPr>
                        <a:t>) Sexual and Reproductive Health and Rights bill </a:t>
                      </a:r>
                      <a:r>
                        <a:rPr lang="en-GB" sz="3600" kern="100" dirty="0">
                          <a:effectLst/>
                          <a:latin typeface="Bell MT" panose="02020503060305020303" pitchFamily="18" charset="0"/>
                          <a:ea typeface="Calibri" panose="020F0502020204030204" pitchFamily="34" charset="0"/>
                          <a:cs typeface="Calibri" panose="020F0502020204030204" pitchFamily="34" charset="0"/>
                        </a:rPr>
                        <a:t>2021</a:t>
                      </a:r>
                    </a:p>
                    <a:p>
                      <a:pPr marL="742950" indent="-742950" algn="just">
                        <a:lnSpc>
                          <a:spcPct val="107000"/>
                        </a:lnSpc>
                        <a:spcAft>
                          <a:spcPts val="800"/>
                        </a:spcAft>
                        <a:buFont typeface="+mj-lt"/>
                        <a:buAutoNum type="arabicPeriod"/>
                        <a:tabLst>
                          <a:tab pos="4870450" algn="l"/>
                        </a:tabLst>
                      </a:pPr>
                      <a:r>
                        <a:rPr lang="en-GB" sz="3600" kern="100" dirty="0">
                          <a:effectLst/>
                          <a:latin typeface="Bell MT" panose="02020503060305020303" pitchFamily="18" charset="0"/>
                          <a:ea typeface="Calibri" panose="020F0502020204030204" pitchFamily="34" charset="0"/>
                          <a:cs typeface="Calibri" panose="020F0502020204030204" pitchFamily="34" charset="0"/>
                        </a:rPr>
                        <a:t>Nairobi City County Public Health -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food safety manual</a:t>
                      </a:r>
                    </a:p>
                    <a:p>
                      <a:pPr marL="742950" indent="-742950" algn="just">
                        <a:lnSpc>
                          <a:spcPct val="107000"/>
                        </a:lnSpc>
                        <a:spcAft>
                          <a:spcPts val="800"/>
                        </a:spcAft>
                        <a:buFont typeface="+mj-lt"/>
                        <a:buAutoNum type="arabicPeriod"/>
                        <a:tabLst>
                          <a:tab pos="4870450" algn="l"/>
                        </a:tabLst>
                      </a:pPr>
                      <a:r>
                        <a:rPr lang="en-GB" sz="3600" kern="100" dirty="0">
                          <a:effectLst/>
                          <a:latin typeface="Bell MT" panose="02020503060305020303" pitchFamily="18" charset="0"/>
                          <a:ea typeface="Calibri" panose="020F0502020204030204" pitchFamily="34" charset="0"/>
                          <a:cs typeface="Calibri" panose="020F0502020204030204" pitchFamily="34" charset="0"/>
                        </a:rPr>
                        <a:t>Development of the Kenya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Verbal Autopsy Resource Hub </a:t>
                      </a:r>
                      <a:r>
                        <a:rPr lang="en-GB" sz="3600" kern="100" dirty="0">
                          <a:effectLst/>
                          <a:latin typeface="Bell MT" panose="02020503060305020303" pitchFamily="18" charset="0"/>
                          <a:ea typeface="Calibri" panose="020F0502020204030204" pitchFamily="34" charset="0"/>
                          <a:cs typeface="Calibri" panose="020F0502020204030204" pitchFamily="34" charset="0"/>
                        </a:rPr>
                        <a:t>through the VA technical working group.</a:t>
                      </a:r>
                      <a:endParaRPr lang="en-KE" sz="3600" kern="100" dirty="0">
                        <a:effectLst/>
                        <a:latin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83634528"/>
                  </a:ext>
                </a:extLst>
              </a:tr>
              <a:tr h="3308306">
                <a:tc>
                  <a:txBody>
                    <a:bodyPr/>
                    <a:lstStyle/>
                    <a:p>
                      <a:pPr algn="just">
                        <a:lnSpc>
                          <a:spcPct val="107000"/>
                        </a:lnSpc>
                        <a:spcAft>
                          <a:spcPts val="800"/>
                        </a:spcAft>
                        <a:tabLst>
                          <a:tab pos="4870450" algn="l"/>
                        </a:tabLst>
                      </a:pPr>
                      <a:r>
                        <a:rPr lang="en-GB" sz="3600" kern="100" dirty="0">
                          <a:solidFill>
                            <a:srgbClr val="000000"/>
                          </a:solidFill>
                          <a:effectLst/>
                          <a:highlight>
                            <a:srgbClr val="D9F2D0"/>
                          </a:highlight>
                          <a:latin typeface="Bell MT" panose="02020503060305020303" pitchFamily="18" charset="0"/>
                          <a:ea typeface="Calibri" panose="020F0502020204030204" pitchFamily="34" charset="0"/>
                          <a:cs typeface="Calibri" panose="020F0502020204030204" pitchFamily="34" charset="0"/>
                        </a:rPr>
                        <a:t>HD</a:t>
                      </a: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F2D0"/>
                    </a:solidFill>
                  </a:tcPr>
                </a:tc>
                <a:tc>
                  <a:txBody>
                    <a:bodyPr/>
                    <a:lstStyle/>
                    <a:p>
                      <a:pPr marL="742950" indent="-742950" algn="just">
                        <a:lnSpc>
                          <a:spcPct val="107000"/>
                        </a:lnSpc>
                        <a:spcAft>
                          <a:spcPts val="800"/>
                        </a:spcAft>
                        <a:buFont typeface="+mj-lt"/>
                        <a:buAutoNum type="arabicPeriod"/>
                      </a:pPr>
                      <a:r>
                        <a:rPr lang="en-US" sz="3600" b="1" kern="100" dirty="0">
                          <a:solidFill>
                            <a:srgbClr val="000000"/>
                          </a:solidFill>
                          <a:effectLst/>
                          <a:latin typeface="Bell MT" panose="02020503060305020303" pitchFamily="18" charset="0"/>
                          <a:ea typeface="Calibri" panose="020F0502020204030204" pitchFamily="34" charset="0"/>
                          <a:cs typeface="Calibri" panose="020F0502020204030204" pitchFamily="34" charset="0"/>
                        </a:rPr>
                        <a:t>Parental empowerment and engagement (PEE) </a:t>
                      </a:r>
                      <a:r>
                        <a:rPr lang="en-US" sz="3600" kern="100" dirty="0">
                          <a:solidFill>
                            <a:srgbClr val="000000"/>
                          </a:solidFill>
                          <a:effectLst/>
                          <a:latin typeface="Bell MT" panose="02020503060305020303" pitchFamily="18" charset="0"/>
                          <a:ea typeface="Calibri" panose="020F0502020204030204" pitchFamily="34" charset="0"/>
                          <a:cs typeface="Calibri" panose="020F0502020204030204" pitchFamily="34" charset="0"/>
                        </a:rPr>
                        <a:t>policy, guidelines and programs in Kenya</a:t>
                      </a:r>
                      <a:endParaRPr lang="en-GB" sz="3600" kern="100" dirty="0">
                        <a:solidFill>
                          <a:srgbClr val="000000"/>
                        </a:solidFill>
                        <a:effectLst/>
                        <a:latin typeface="Aptos" panose="020B0004020202020204" pitchFamily="34" charset="0"/>
                        <a:ea typeface="Calibri" panose="020F0502020204030204" pitchFamily="34" charset="0"/>
                        <a:cs typeface="Arial" panose="020B0604020202020204" pitchFamily="34" charset="0"/>
                      </a:endParaRPr>
                    </a:p>
                    <a:p>
                      <a:pPr marL="742950" indent="-742950" algn="just">
                        <a:lnSpc>
                          <a:spcPct val="107000"/>
                        </a:lnSpc>
                        <a:spcAft>
                          <a:spcPts val="800"/>
                        </a:spcAft>
                        <a:buFont typeface="+mj-lt"/>
                        <a:buAutoNum type="arabicPeriod"/>
                      </a:pPr>
                      <a:r>
                        <a:rPr lang="en-GB" sz="3600" kern="100" dirty="0">
                          <a:effectLst/>
                          <a:latin typeface="Bell MT" panose="02020503060305020303" pitchFamily="18" charset="0"/>
                          <a:ea typeface="Calibri" panose="020F0502020204030204" pitchFamily="34" charset="0"/>
                          <a:cs typeface="Calibri" panose="020F0502020204030204" pitchFamily="34" charset="0"/>
                        </a:rPr>
                        <a:t>Drafting of the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childcare facilities regulations </a:t>
                      </a:r>
                      <a:r>
                        <a:rPr lang="en-GB" sz="3600" kern="100" dirty="0">
                          <a:effectLst/>
                          <a:latin typeface="Bell MT" panose="02020503060305020303" pitchFamily="18" charset="0"/>
                          <a:ea typeface="Calibri" panose="020F0502020204030204" pitchFamily="34" charset="0"/>
                          <a:cs typeface="Calibri" panose="020F0502020204030204" pitchFamily="34" charset="0"/>
                        </a:rPr>
                        <a:t>for Nairobi City County, </a:t>
                      </a:r>
                    </a:p>
                    <a:p>
                      <a:pPr marL="742950" indent="-742950" algn="just">
                        <a:lnSpc>
                          <a:spcPct val="107000"/>
                        </a:lnSpc>
                        <a:spcAft>
                          <a:spcPts val="800"/>
                        </a:spcAft>
                        <a:buFont typeface="+mj-lt"/>
                        <a:buAutoNum type="arabicPeriod"/>
                        <a:tabLst>
                          <a:tab pos="4870450" algn="l"/>
                        </a:tabLst>
                      </a:pPr>
                      <a:r>
                        <a:rPr lang="en-GB" sz="3600" kern="100" dirty="0">
                          <a:effectLst/>
                          <a:latin typeface="Bell MT" panose="02020503060305020303" pitchFamily="18" charset="0"/>
                          <a:ea typeface="Calibri" panose="020F0502020204030204" pitchFamily="34" charset="0"/>
                          <a:cs typeface="Calibri" panose="020F0502020204030204" pitchFamily="34" charset="0"/>
                        </a:rPr>
                        <a:t>Drafting of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childcare regulations</a:t>
                      </a:r>
                      <a:r>
                        <a:rPr lang="en-GB" sz="3600" kern="100" dirty="0">
                          <a:effectLst/>
                          <a:latin typeface="Bell MT" panose="02020503060305020303" pitchFamily="18" charset="0"/>
                          <a:ea typeface="Calibri" panose="020F0502020204030204" pitchFamily="34" charset="0"/>
                          <a:cs typeface="Calibri" panose="020F0502020204030204" pitchFamily="34" charset="0"/>
                        </a:rPr>
                        <a:t> for Kajiado and Nakuru County</a:t>
                      </a:r>
                    </a:p>
                    <a:p>
                      <a:pPr marL="742950" indent="-742950" algn="just">
                        <a:lnSpc>
                          <a:spcPct val="107000"/>
                        </a:lnSpc>
                        <a:spcAft>
                          <a:spcPts val="800"/>
                        </a:spcAft>
                        <a:buFont typeface="+mj-lt"/>
                        <a:buAutoNum type="arabicPeriod"/>
                        <a:tabLst>
                          <a:tab pos="4870450" algn="l"/>
                        </a:tabLst>
                      </a:pPr>
                      <a:r>
                        <a:rPr lang="en-GB" sz="3600" kern="100" dirty="0">
                          <a:effectLst/>
                          <a:latin typeface="Bell MT" panose="02020503060305020303" pitchFamily="18" charset="0"/>
                          <a:ea typeface="Calibri" panose="020F0502020204030204" pitchFamily="34" charset="0"/>
                          <a:cs typeface="Calibri" panose="020F0502020204030204" pitchFamily="34" charset="0"/>
                        </a:rPr>
                        <a:t>Review and revision of the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Kenya National ECD Policy </a:t>
                      </a:r>
                      <a:r>
                        <a:rPr lang="en-GB" sz="3600" kern="100" dirty="0">
                          <a:effectLst/>
                          <a:latin typeface="Bell MT" panose="02020503060305020303" pitchFamily="18" charset="0"/>
                          <a:ea typeface="Calibri" panose="020F0502020204030204" pitchFamily="34" charset="0"/>
                          <a:cs typeface="Calibri" panose="020F0502020204030204" pitchFamily="34" charset="0"/>
                        </a:rPr>
                        <a:t>and the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Unpaid Care and Domestic Work </a:t>
                      </a:r>
                      <a:r>
                        <a:rPr lang="en-GB" sz="3600" kern="100" dirty="0">
                          <a:effectLst/>
                          <a:latin typeface="Bell MT" panose="02020503060305020303" pitchFamily="18" charset="0"/>
                          <a:ea typeface="Calibri" panose="020F0502020204030204" pitchFamily="34" charset="0"/>
                          <a:cs typeface="Calibri" panose="020F0502020204030204" pitchFamily="34" charset="0"/>
                        </a:rPr>
                        <a:t>Policy</a:t>
                      </a:r>
                      <a:endParaRPr lang="en-KE" sz="3600" kern="100" dirty="0">
                        <a:effectLst/>
                        <a:latin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08257183"/>
                  </a:ext>
                </a:extLst>
              </a:tr>
            </a:tbl>
          </a:graphicData>
        </a:graphic>
      </p:graphicFrame>
    </p:spTree>
    <p:custDataLst>
      <p:tags r:id="rId1"/>
    </p:custDataLst>
    <p:extLst>
      <p:ext uri="{BB962C8B-B14F-4D97-AF65-F5344CB8AC3E}">
        <p14:creationId xmlns:p14="http://schemas.microsoft.com/office/powerpoint/2010/main" val="2842707791"/>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4" name="Rectangle 3">
            <a:extLst>
              <a:ext uri="{FF2B5EF4-FFF2-40B4-BE49-F238E27FC236}">
                <a16:creationId xmlns:a16="http://schemas.microsoft.com/office/drawing/2014/main" id="{EE8A9052-1655-425C-8AA5-1AC277BEC6F9}"/>
              </a:ext>
            </a:extLst>
          </p:cNvPr>
          <p:cNvSpPr/>
          <p:nvPr/>
        </p:nvSpPr>
        <p:spPr>
          <a:xfrm>
            <a:off x="0" y="0"/>
            <a:ext cx="24387174"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530" name="Google Shape;530;p18"/>
          <p:cNvSpPr txBox="1">
            <a:spLocks noGrp="1"/>
          </p:cNvSpPr>
          <p:nvPr>
            <p:ph type="title"/>
          </p:nvPr>
        </p:nvSpPr>
        <p:spPr>
          <a:xfrm>
            <a:off x="1" y="4956967"/>
            <a:ext cx="24387174" cy="28876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accent1"/>
              </a:buClr>
              <a:buSzPts val="14400"/>
              <a:buFont typeface="Calibri"/>
              <a:buNone/>
            </a:pPr>
            <a:r>
              <a:rPr lang="en-US" sz="10000" dirty="0">
                <a:solidFill>
                  <a:schemeClr val="bg1"/>
                </a:solidFill>
              </a:rPr>
              <a:t>Projects Profile</a:t>
            </a:r>
            <a:endParaRPr sz="10000" dirty="0">
              <a:solidFill>
                <a:schemeClr val="bg1"/>
              </a:solidFill>
            </a:endParaRPr>
          </a:p>
        </p:txBody>
      </p:sp>
      <p:sp>
        <p:nvSpPr>
          <p:cNvPr id="3" name="Rectangle 2">
            <a:extLst>
              <a:ext uri="{FF2B5EF4-FFF2-40B4-BE49-F238E27FC236}">
                <a16:creationId xmlns:a16="http://schemas.microsoft.com/office/drawing/2014/main" id="{2A014E16-1DDF-4790-8D40-8F3963AFA904}"/>
              </a:ext>
            </a:extLst>
          </p:cNvPr>
          <p:cNvSpPr/>
          <p:nvPr/>
        </p:nvSpPr>
        <p:spPr>
          <a:xfrm>
            <a:off x="8115300" y="3177540"/>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Tree>
    <p:extLst>
      <p:ext uri="{BB962C8B-B14F-4D97-AF65-F5344CB8AC3E}">
        <p14:creationId xmlns:p14="http://schemas.microsoft.com/office/powerpoint/2010/main" val="3810311663"/>
      </p:ext>
    </p:extLst>
  </p:cSld>
  <p:clrMapOvr>
    <a:masterClrMapping/>
  </p:clrMapOvr>
  <mc:AlternateContent xmlns:mc="http://schemas.openxmlformats.org/markup-compatibility/2006" xmlns:p14="http://schemas.microsoft.com/office/powerpoint/2010/main">
    <mc:Choice Requires="p14">
      <p:transition p14:dur="0" advTm="1399"/>
    </mc:Choice>
    <mc:Fallback xmlns="">
      <p:transition advTm="1399"/>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3" name="Title 2">
            <a:extLst>
              <a:ext uri="{FF2B5EF4-FFF2-40B4-BE49-F238E27FC236}">
                <a16:creationId xmlns:a16="http://schemas.microsoft.com/office/drawing/2014/main" id="{02848B17-9BC5-FB22-10B1-CB0BD406A10A}"/>
              </a:ext>
            </a:extLst>
          </p:cNvPr>
          <p:cNvSpPr>
            <a:spLocks noGrp="1"/>
          </p:cNvSpPr>
          <p:nvPr>
            <p:ph type="title"/>
          </p:nvPr>
        </p:nvSpPr>
        <p:spPr/>
        <p:txBody>
          <a:bodyPr/>
          <a:lstStyle/>
          <a:p>
            <a:r>
              <a:rPr lang="en-GB" sz="7200" dirty="0" err="1">
                <a:solidFill>
                  <a:srgbClr val="92D050"/>
                </a:solidFill>
              </a:rPr>
              <a:t>Cont</a:t>
            </a:r>
            <a:r>
              <a:rPr lang="en-GB" sz="7200" dirty="0">
                <a:solidFill>
                  <a:srgbClr val="92D050"/>
                </a:solidFill>
              </a:rPr>
              <a:t>…</a:t>
            </a:r>
            <a:endParaRPr lang="en-US" dirty="0"/>
          </a:p>
        </p:txBody>
      </p:sp>
      <p:graphicFrame>
        <p:nvGraphicFramePr>
          <p:cNvPr id="4" name="Table 3">
            <a:extLst>
              <a:ext uri="{FF2B5EF4-FFF2-40B4-BE49-F238E27FC236}">
                <a16:creationId xmlns:a16="http://schemas.microsoft.com/office/drawing/2014/main" id="{B7965A4E-4333-BB97-9CF4-2387B1BBD4F5}"/>
              </a:ext>
            </a:extLst>
          </p:cNvPr>
          <p:cNvGraphicFramePr>
            <a:graphicFrameLocks noGrp="1"/>
          </p:cNvGraphicFramePr>
          <p:nvPr>
            <p:extLst>
              <p:ext uri="{D42A27DB-BD31-4B8C-83A1-F6EECF244321}">
                <p14:modId xmlns:p14="http://schemas.microsoft.com/office/powerpoint/2010/main" val="1864936684"/>
              </p:ext>
            </p:extLst>
          </p:nvPr>
        </p:nvGraphicFramePr>
        <p:xfrm>
          <a:off x="140742" y="3068942"/>
          <a:ext cx="23503051" cy="8878883"/>
        </p:xfrm>
        <a:graphic>
          <a:graphicData uri="http://schemas.openxmlformats.org/drawingml/2006/table">
            <a:tbl>
              <a:tblPr firstRow="1" firstCol="1" bandRow="1"/>
              <a:tblGrid>
                <a:gridCol w="2279210">
                  <a:extLst>
                    <a:ext uri="{9D8B030D-6E8A-4147-A177-3AD203B41FA5}">
                      <a16:colId xmlns:a16="http://schemas.microsoft.com/office/drawing/2014/main" val="995597171"/>
                    </a:ext>
                  </a:extLst>
                </a:gridCol>
                <a:gridCol w="21223841">
                  <a:extLst>
                    <a:ext uri="{9D8B030D-6E8A-4147-A177-3AD203B41FA5}">
                      <a16:colId xmlns:a16="http://schemas.microsoft.com/office/drawing/2014/main" val="3406554644"/>
                    </a:ext>
                  </a:extLst>
                </a:gridCol>
              </a:tblGrid>
              <a:tr h="718053">
                <a:tc>
                  <a:txBody>
                    <a:bodyPr/>
                    <a:lstStyle/>
                    <a:p>
                      <a:pPr algn="just">
                        <a:lnSpc>
                          <a:spcPct val="107000"/>
                        </a:lnSpc>
                        <a:spcAft>
                          <a:spcPts val="800"/>
                        </a:spcAft>
                        <a:tabLst>
                          <a:tab pos="4870450" algn="l"/>
                        </a:tabLst>
                      </a:pPr>
                      <a:r>
                        <a:rPr lang="en-GB" sz="3600" b="1" kern="100" dirty="0">
                          <a:solidFill>
                            <a:srgbClr val="000000"/>
                          </a:solidFill>
                          <a:effectLst/>
                          <a:highlight>
                            <a:srgbClr val="D9F2D0"/>
                          </a:highlight>
                          <a:latin typeface="Bell MT" panose="02020503060305020303" pitchFamily="18" charset="0"/>
                          <a:ea typeface="Calibri" panose="020F0502020204030204" pitchFamily="34" charset="0"/>
                          <a:cs typeface="Calibri" panose="020F0502020204030204" pitchFamily="34" charset="0"/>
                        </a:rPr>
                        <a:t>Theme</a:t>
                      </a:r>
                      <a:endParaRPr lang="en-KE" sz="3600" kern="100" dirty="0">
                        <a:effectLst/>
                        <a:highlight>
                          <a:srgbClr val="D9F2D0"/>
                        </a:highlight>
                        <a:latin typeface="Aptos" panose="020B0004020202020204" pitchFamily="34" charset="0"/>
                        <a:ea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F2D0"/>
                    </a:solidFill>
                  </a:tcPr>
                </a:tc>
                <a:tc>
                  <a:txBody>
                    <a:bodyPr/>
                    <a:lstStyle/>
                    <a:p>
                      <a:pPr algn="just">
                        <a:lnSpc>
                          <a:spcPct val="107000"/>
                        </a:lnSpc>
                        <a:spcAft>
                          <a:spcPts val="800"/>
                        </a:spcAft>
                        <a:tabLst>
                          <a:tab pos="4870450" algn="l"/>
                        </a:tabLst>
                      </a:pPr>
                      <a:r>
                        <a:rPr lang="en-GB" sz="3600" b="1" kern="100" dirty="0">
                          <a:solidFill>
                            <a:srgbClr val="000000"/>
                          </a:solidFill>
                          <a:effectLst/>
                          <a:highlight>
                            <a:srgbClr val="D9F2D0"/>
                          </a:highlight>
                          <a:latin typeface="Bell MT" panose="02020503060305020303" pitchFamily="18" charset="0"/>
                          <a:ea typeface="Calibri" panose="020F0502020204030204" pitchFamily="34" charset="0"/>
                          <a:cs typeface="Calibri" panose="020F0502020204030204" pitchFamily="34" charset="0"/>
                        </a:rPr>
                        <a:t> Contribution to potential Policy wins for further Assessment</a:t>
                      </a:r>
                      <a:endParaRPr lang="en-KE" sz="3600" kern="100" dirty="0">
                        <a:effectLst/>
                        <a:highlight>
                          <a:srgbClr val="D9F2D0"/>
                        </a:highlight>
                        <a:latin typeface="Aptos" panose="020B0004020202020204" pitchFamily="34" charset="0"/>
                        <a:ea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F2D0"/>
                    </a:solidFill>
                  </a:tcPr>
                </a:tc>
                <a:extLst>
                  <a:ext uri="{0D108BD9-81ED-4DB2-BD59-A6C34878D82A}">
                    <a16:rowId xmlns:a16="http://schemas.microsoft.com/office/drawing/2014/main" val="125420198"/>
                  </a:ext>
                </a:extLst>
              </a:tr>
              <a:tr h="981100">
                <a:tc>
                  <a:txBody>
                    <a:bodyPr/>
                    <a:lstStyle/>
                    <a:p>
                      <a:pPr algn="just">
                        <a:lnSpc>
                          <a:spcPct val="107000"/>
                        </a:lnSpc>
                        <a:spcAft>
                          <a:spcPts val="800"/>
                        </a:spcAft>
                        <a:tabLst>
                          <a:tab pos="4870450" algn="l"/>
                        </a:tabLst>
                      </a:pPr>
                      <a:r>
                        <a:rPr lang="en-GB" sz="3600" kern="100" dirty="0">
                          <a:solidFill>
                            <a:srgbClr val="000000"/>
                          </a:solidFill>
                          <a:effectLst/>
                          <a:highlight>
                            <a:srgbClr val="D9F2D0"/>
                          </a:highlight>
                          <a:latin typeface="Bell MT" panose="02020503060305020303" pitchFamily="18" charset="0"/>
                          <a:ea typeface="Calibri" panose="020F0502020204030204" pitchFamily="34" charset="0"/>
                          <a:cs typeface="Calibri" panose="020F0502020204030204" pitchFamily="34" charset="0"/>
                        </a:rPr>
                        <a:t>PDUA</a:t>
                      </a:r>
                      <a:endParaRPr lang="en-KE" sz="3600" kern="100" dirty="0">
                        <a:effectLst/>
                        <a:highlight>
                          <a:srgbClr val="D9F2D0"/>
                        </a:highlight>
                        <a:latin typeface="Aptos" panose="020B0004020202020204" pitchFamily="34" charset="0"/>
                        <a:ea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F2D0"/>
                    </a:solidFill>
                  </a:tcPr>
                </a:tc>
                <a:tc>
                  <a:txBody>
                    <a:bodyPr/>
                    <a:lstStyle/>
                    <a:p>
                      <a:pPr marL="742950" indent="-742950" algn="just">
                        <a:lnSpc>
                          <a:spcPct val="107000"/>
                        </a:lnSpc>
                        <a:spcAft>
                          <a:spcPts val="800"/>
                        </a:spcAft>
                        <a:buFont typeface="+mj-lt"/>
                        <a:buAutoNum type="arabicPeriod"/>
                        <a:tabLst>
                          <a:tab pos="4870450" algn="l"/>
                        </a:tabLst>
                      </a:pPr>
                      <a:r>
                        <a:rPr lang="en-GB" sz="3600" kern="100" dirty="0">
                          <a:effectLst/>
                          <a:latin typeface="Bell MT" panose="02020503060305020303" pitchFamily="18" charset="0"/>
                          <a:ea typeface="Calibri" panose="020F0502020204030204" pitchFamily="34" charset="0"/>
                          <a:cs typeface="Calibri" panose="020F0502020204030204" pitchFamily="34" charset="0"/>
                        </a:rPr>
                        <a:t>The Nairobi City County Assembly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Bill on Child Headed Households </a:t>
                      </a:r>
                      <a:r>
                        <a:rPr lang="en-GB" sz="3600" kern="100" dirty="0">
                          <a:effectLst/>
                          <a:latin typeface="Bell MT" panose="02020503060305020303" pitchFamily="18" charset="0"/>
                          <a:ea typeface="Calibri" panose="020F0502020204030204" pitchFamily="34" charset="0"/>
                          <a:cs typeface="Calibri" panose="020F0502020204030204" pitchFamily="34" charset="0"/>
                        </a:rPr>
                        <a:t>(CHH) on Vulnerable and Marginalized Groups in Nairobi Informal Settlements.</a:t>
                      </a:r>
                    </a:p>
                    <a:p>
                      <a:pPr marL="457200" indent="-457200" algn="just">
                        <a:lnSpc>
                          <a:spcPct val="107000"/>
                        </a:lnSpc>
                        <a:spcAft>
                          <a:spcPts val="800"/>
                        </a:spcAft>
                        <a:buFont typeface="Wingdings" panose="05000000000000000000" pitchFamily="2" charset="2"/>
                        <a:buChar char="§"/>
                        <a:tabLst>
                          <a:tab pos="4870450" algn="l"/>
                        </a:tabLst>
                      </a:pPr>
                      <a:endParaRPr lang="en-KE" sz="3600" kern="100" dirty="0">
                        <a:effectLst/>
                        <a:latin typeface="Aptos" panose="020B0004020202020204" pitchFamily="34" charset="0"/>
                        <a:ea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0803564"/>
                  </a:ext>
                </a:extLst>
              </a:tr>
              <a:tr h="981100">
                <a:tc>
                  <a:txBody>
                    <a:bodyPr/>
                    <a:lstStyle/>
                    <a:p>
                      <a:pPr algn="just">
                        <a:lnSpc>
                          <a:spcPct val="107000"/>
                        </a:lnSpc>
                        <a:spcAft>
                          <a:spcPts val="800"/>
                        </a:spcAft>
                        <a:tabLst>
                          <a:tab pos="4870450" algn="l"/>
                        </a:tabLst>
                      </a:pPr>
                      <a:r>
                        <a:rPr lang="en-GB" sz="3600" kern="100">
                          <a:solidFill>
                            <a:srgbClr val="000000"/>
                          </a:solidFill>
                          <a:effectLst/>
                          <a:highlight>
                            <a:srgbClr val="D9F2D0"/>
                          </a:highlight>
                          <a:latin typeface="Bell MT" panose="02020503060305020303" pitchFamily="18" charset="0"/>
                          <a:ea typeface="Calibri" panose="020F0502020204030204" pitchFamily="34" charset="0"/>
                          <a:cs typeface="Calibri" panose="020F0502020204030204" pitchFamily="34" charset="0"/>
                        </a:rPr>
                        <a:t>RRCS</a:t>
                      </a:r>
                      <a:endParaRPr lang="en-KE" sz="3600" kern="100">
                        <a:effectLst/>
                        <a:highlight>
                          <a:srgbClr val="D9F2D0"/>
                        </a:highlight>
                        <a:latin typeface="Aptos" panose="020B0004020202020204" pitchFamily="34" charset="0"/>
                        <a:ea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F2D0"/>
                    </a:solidFill>
                  </a:tcPr>
                </a:tc>
                <a:tc>
                  <a:txBody>
                    <a:bodyPr/>
                    <a:lstStyle/>
                    <a:p>
                      <a:pPr marL="742950" indent="-742950" algn="just">
                        <a:lnSpc>
                          <a:spcPct val="107000"/>
                        </a:lnSpc>
                        <a:spcAft>
                          <a:spcPts val="800"/>
                        </a:spcAft>
                        <a:buFont typeface="+mj-lt"/>
                        <a:buAutoNum type="arabicPeriod"/>
                        <a:tabLst>
                          <a:tab pos="4870450" algn="l"/>
                        </a:tabLst>
                      </a:pPr>
                      <a:r>
                        <a:rPr lang="en-GB" sz="3600" kern="100" dirty="0" err="1">
                          <a:effectLst/>
                          <a:latin typeface="Bell MT" panose="02020503060305020303" pitchFamily="18" charset="0"/>
                          <a:ea typeface="Calibri" panose="020F0502020204030204" pitchFamily="34" charset="0"/>
                          <a:cs typeface="Calibri" panose="020F0502020204030204" pitchFamily="34" charset="0"/>
                        </a:rPr>
                        <a:t>Wellcome</a:t>
                      </a:r>
                      <a:r>
                        <a:rPr lang="en-GB" sz="3600" kern="100" dirty="0">
                          <a:effectLst/>
                          <a:latin typeface="Bell MT" panose="02020503060305020303" pitchFamily="18" charset="0"/>
                          <a:ea typeface="Calibri" panose="020F0502020204030204" pitchFamily="34" charset="0"/>
                          <a:cs typeface="Calibri" panose="020F0502020204030204" pitchFamily="34" charset="0"/>
                        </a:rPr>
                        <a:t> is reviewing the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requirements for the early career researchers</a:t>
                      </a:r>
                      <a:r>
                        <a:rPr lang="en-GB" sz="3600" kern="100" dirty="0">
                          <a:effectLst/>
                          <a:latin typeface="Bell MT" panose="02020503060305020303" pitchFamily="18" charset="0"/>
                          <a:ea typeface="Calibri" panose="020F0502020204030204" pitchFamily="34" charset="0"/>
                          <a:cs typeface="Calibri" panose="020F0502020204030204" pitchFamily="34" charset="0"/>
                        </a:rPr>
                        <a:t> (ECR) to be considered for their postdoctoral opportunities beyond 6 years after PhD graduation.</a:t>
                      </a:r>
                    </a:p>
                    <a:p>
                      <a:pPr marL="457200" indent="-457200" algn="just">
                        <a:lnSpc>
                          <a:spcPct val="107000"/>
                        </a:lnSpc>
                        <a:spcAft>
                          <a:spcPts val="800"/>
                        </a:spcAft>
                        <a:buFont typeface="Wingdings" panose="05000000000000000000" pitchFamily="2" charset="2"/>
                        <a:buChar char="§"/>
                        <a:tabLst>
                          <a:tab pos="4870450" algn="l"/>
                        </a:tabLst>
                      </a:pPr>
                      <a:endParaRPr lang="en-KE" sz="3600" kern="100" dirty="0">
                        <a:effectLst/>
                        <a:latin typeface="Aptos" panose="020B0004020202020204" pitchFamily="34" charset="0"/>
                        <a:ea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49100601"/>
                  </a:ext>
                </a:extLst>
              </a:tr>
              <a:tr h="1699567">
                <a:tc>
                  <a:txBody>
                    <a:bodyPr/>
                    <a:lstStyle/>
                    <a:p>
                      <a:pPr algn="just">
                        <a:lnSpc>
                          <a:spcPct val="107000"/>
                        </a:lnSpc>
                        <a:spcAft>
                          <a:spcPts val="800"/>
                        </a:spcAft>
                        <a:tabLst>
                          <a:tab pos="4870450" algn="l"/>
                        </a:tabLst>
                      </a:pPr>
                      <a:r>
                        <a:rPr lang="en-GB" sz="3600" kern="100" dirty="0">
                          <a:solidFill>
                            <a:srgbClr val="000000"/>
                          </a:solidFill>
                          <a:effectLst/>
                          <a:highlight>
                            <a:srgbClr val="D9F2D0"/>
                          </a:highlight>
                          <a:latin typeface="Bell MT" panose="02020503060305020303" pitchFamily="18" charset="0"/>
                          <a:ea typeface="Calibri" panose="020F0502020204030204" pitchFamily="34" charset="0"/>
                          <a:cs typeface="Calibri" panose="020F0502020204030204" pitchFamily="34" charset="0"/>
                        </a:rPr>
                        <a:t>WARO</a:t>
                      </a: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F2D0"/>
                    </a:solidFill>
                  </a:tcPr>
                </a:tc>
                <a:tc>
                  <a:txBody>
                    <a:bodyPr/>
                    <a:lstStyle/>
                    <a:p>
                      <a:pPr marL="742950" indent="-742950" algn="just">
                        <a:lnSpc>
                          <a:spcPct val="107000"/>
                        </a:lnSpc>
                        <a:spcAft>
                          <a:spcPts val="800"/>
                        </a:spcAft>
                        <a:buFont typeface="+mj-lt"/>
                        <a:buAutoNum type="arabicPeriod"/>
                        <a:tabLst>
                          <a:tab pos="4870450" algn="l"/>
                        </a:tabLst>
                      </a:pPr>
                      <a:r>
                        <a:rPr lang="en-GB" sz="3600" kern="100" dirty="0">
                          <a:effectLst/>
                          <a:latin typeface="Bell MT" panose="02020503060305020303" pitchFamily="18" charset="0"/>
                          <a:ea typeface="Calibri" panose="020F0502020204030204" pitchFamily="34" charset="0"/>
                          <a:cs typeface="Calibri" panose="020F0502020204030204" pitchFamily="34" charset="0"/>
                        </a:rPr>
                        <a:t>Informed the subsequent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investment case for Liberia.</a:t>
                      </a:r>
                    </a:p>
                    <a:p>
                      <a:pPr marL="742950" indent="-742950" algn="just">
                        <a:lnSpc>
                          <a:spcPct val="107000"/>
                        </a:lnSpc>
                        <a:spcAft>
                          <a:spcPts val="800"/>
                        </a:spcAft>
                        <a:buFont typeface="+mj-lt"/>
                        <a:buAutoNum type="arabicPeriod"/>
                        <a:tabLst>
                          <a:tab pos="4870450" algn="l"/>
                        </a:tabLst>
                      </a:pPr>
                      <a:r>
                        <a:rPr lang="en-GB" sz="3600" kern="100" dirty="0">
                          <a:effectLst/>
                          <a:latin typeface="Bell MT" panose="02020503060305020303" pitchFamily="18" charset="0"/>
                          <a:ea typeface="Calibri" panose="020F0502020204030204" pitchFamily="34" charset="0"/>
                          <a:cs typeface="Calibri" panose="020F0502020204030204" pitchFamily="34" charset="0"/>
                        </a:rPr>
                        <a:t>Countdown country reports from 20 countries have been useful for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RMNCH program planning </a:t>
                      </a:r>
                      <a:r>
                        <a:rPr lang="en-GB" sz="3600" kern="100" dirty="0">
                          <a:effectLst/>
                          <a:latin typeface="Bell MT" panose="02020503060305020303" pitchFamily="18" charset="0"/>
                          <a:ea typeface="Calibri" panose="020F0502020204030204" pitchFamily="34" charset="0"/>
                          <a:cs typeface="Calibri" panose="020F0502020204030204" pitchFamily="34" charset="0"/>
                        </a:rPr>
                        <a:t>and implementation in those countries</a:t>
                      </a:r>
                    </a:p>
                    <a:p>
                      <a:pPr marL="742950" indent="-742950" algn="just">
                        <a:lnSpc>
                          <a:spcPct val="107000"/>
                        </a:lnSpc>
                        <a:spcAft>
                          <a:spcPts val="800"/>
                        </a:spcAft>
                        <a:buFont typeface="+mj-lt"/>
                        <a:buAutoNum type="arabicPeriod"/>
                        <a:tabLst>
                          <a:tab pos="4870450" algn="l"/>
                        </a:tabLst>
                      </a:pPr>
                      <a:r>
                        <a:rPr lang="en-GB" sz="3600" kern="100" dirty="0">
                          <a:effectLst/>
                          <a:latin typeface="Bell MT" panose="02020503060305020303" pitchFamily="18" charset="0"/>
                          <a:ea typeface="Calibri" panose="020F0502020204030204" pitchFamily="34" charset="0"/>
                          <a:cs typeface="Calibri" panose="020F0502020204030204" pitchFamily="34" charset="0"/>
                        </a:rPr>
                        <a:t>The midterm review report for Kenya to inform the next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SP for Health</a:t>
                      </a:r>
                      <a:r>
                        <a:rPr lang="en-GB" sz="3600" kern="100" dirty="0">
                          <a:effectLst/>
                          <a:latin typeface="Bell MT" panose="02020503060305020303" pitchFamily="18" charset="0"/>
                          <a:ea typeface="Calibri" panose="020F0502020204030204" pitchFamily="34" charset="0"/>
                          <a:cs typeface="Calibri" panose="020F0502020204030204" pitchFamily="34" charset="0"/>
                        </a:rPr>
                        <a:t> in Kenya</a:t>
                      </a:r>
                    </a:p>
                    <a:p>
                      <a:pPr marL="457200" indent="-457200" algn="just">
                        <a:lnSpc>
                          <a:spcPct val="107000"/>
                        </a:lnSpc>
                        <a:spcAft>
                          <a:spcPts val="800"/>
                        </a:spcAft>
                        <a:buFont typeface="Wingdings" panose="05000000000000000000" pitchFamily="2" charset="2"/>
                        <a:buChar char="§"/>
                        <a:tabLst>
                          <a:tab pos="4870450" algn="l"/>
                        </a:tabLst>
                      </a:pPr>
                      <a:endParaRPr lang="en-KE" sz="3600" kern="100" dirty="0">
                        <a:effectLst/>
                        <a:latin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6863707"/>
                  </a:ext>
                </a:extLst>
              </a:tr>
              <a:tr h="693387">
                <a:tc>
                  <a:txBody>
                    <a:bodyPr/>
                    <a:lstStyle/>
                    <a:p>
                      <a:pPr algn="just">
                        <a:lnSpc>
                          <a:spcPct val="107000"/>
                        </a:lnSpc>
                        <a:spcAft>
                          <a:spcPts val="800"/>
                        </a:spcAft>
                        <a:tabLst>
                          <a:tab pos="4870450" algn="l"/>
                        </a:tabLst>
                      </a:pPr>
                      <a:r>
                        <a:rPr lang="en-GB" sz="3600" kern="100" dirty="0">
                          <a:solidFill>
                            <a:srgbClr val="000000"/>
                          </a:solidFill>
                          <a:effectLst/>
                          <a:highlight>
                            <a:srgbClr val="D9F2D0"/>
                          </a:highlight>
                          <a:latin typeface="Bell MT" panose="02020503060305020303" pitchFamily="18" charset="0"/>
                          <a:ea typeface="Calibri" panose="020F0502020204030204" pitchFamily="34" charset="0"/>
                          <a:cs typeface="Calibri" panose="020F0502020204030204" pitchFamily="34" charset="0"/>
                        </a:rPr>
                        <a:t>PEC</a:t>
                      </a:r>
                      <a:endParaRPr lang="en-KE" sz="3600" kern="100" dirty="0">
                        <a:effectLst/>
                        <a:highlight>
                          <a:srgbClr val="D9F2D0"/>
                        </a:highlight>
                        <a:latin typeface="Aptos" panose="020B0004020202020204" pitchFamily="34" charset="0"/>
                        <a:ea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F2D0"/>
                    </a:solidFill>
                  </a:tcPr>
                </a:tc>
                <a:tc>
                  <a:txBody>
                    <a:bodyPr/>
                    <a:lstStyle/>
                    <a:p>
                      <a:pPr marL="742950" indent="-742950" algn="just">
                        <a:lnSpc>
                          <a:spcPct val="107000"/>
                        </a:lnSpc>
                        <a:spcAft>
                          <a:spcPts val="800"/>
                        </a:spcAft>
                        <a:buFont typeface="+mj-lt"/>
                        <a:buAutoNum type="arabicPeriod"/>
                        <a:tabLst>
                          <a:tab pos="4870450" algn="l"/>
                        </a:tabLst>
                      </a:pPr>
                      <a:r>
                        <a:rPr lang="en-GB" sz="3600" kern="100" dirty="0">
                          <a:effectLst/>
                          <a:latin typeface="Bell MT" panose="02020503060305020303" pitchFamily="18" charset="0"/>
                          <a:ea typeface="Calibri" panose="020F0502020204030204" pitchFamily="34" charset="0"/>
                          <a:cs typeface="Calibri" panose="020F0502020204030204" pitchFamily="34" charset="0"/>
                        </a:rPr>
                        <a:t>The Ministry of Finance in Sierra Leone committed to </a:t>
                      </a:r>
                      <a:r>
                        <a:rPr lang="en-GB" sz="3600" b="1" kern="100" dirty="0">
                          <a:effectLst/>
                          <a:latin typeface="Bell MT" panose="02020503060305020303" pitchFamily="18" charset="0"/>
                          <a:ea typeface="Calibri" panose="020F0502020204030204" pitchFamily="34" charset="0"/>
                          <a:cs typeface="Calibri" panose="020F0502020204030204" pitchFamily="34" charset="0"/>
                        </a:rPr>
                        <a:t>allocating funds towards Mental Health</a:t>
                      </a:r>
                      <a:r>
                        <a:rPr lang="en-GB" sz="3600" kern="100" dirty="0">
                          <a:effectLst/>
                          <a:latin typeface="Bell MT" panose="02020503060305020303" pitchFamily="18" charset="0"/>
                          <a:ea typeface="Calibri" panose="020F0502020204030204" pitchFamily="34" charset="0"/>
                          <a:cs typeface="Calibri" panose="020F0502020204030204" pitchFamily="34" charset="0"/>
                        </a:rPr>
                        <a:t>.  </a:t>
                      </a:r>
                    </a:p>
                    <a:p>
                      <a:pPr marL="457200" indent="-457200" algn="just">
                        <a:lnSpc>
                          <a:spcPct val="107000"/>
                        </a:lnSpc>
                        <a:spcAft>
                          <a:spcPts val="800"/>
                        </a:spcAft>
                        <a:buFont typeface="Wingdings" panose="05000000000000000000" pitchFamily="2" charset="2"/>
                        <a:buChar char="§"/>
                        <a:tabLst>
                          <a:tab pos="4870450" algn="l"/>
                        </a:tabLst>
                      </a:pPr>
                      <a:endParaRPr lang="en-KE" sz="3600" kern="100" dirty="0">
                        <a:effectLst/>
                        <a:latin typeface="Aptos" panose="020B0004020202020204" pitchFamily="34" charset="0"/>
                        <a:ea typeface="Aptos" panose="020B0004020202020204" pitchFamily="34" charset="0"/>
                        <a:cs typeface="Arial" panose="020B0604020202020204" pitchFamily="34" charset="0"/>
                      </a:endParaRPr>
                    </a:p>
                  </a:txBody>
                  <a:tcPr marL="38154" marR="381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14291828"/>
                  </a:ext>
                </a:extLst>
              </a:tr>
            </a:tbl>
          </a:graphicData>
        </a:graphic>
      </p:graphicFrame>
    </p:spTree>
    <p:custDataLst>
      <p:tags r:id="rId1"/>
    </p:custDataLst>
    <p:extLst>
      <p:ext uri="{BB962C8B-B14F-4D97-AF65-F5344CB8AC3E}">
        <p14:creationId xmlns:p14="http://schemas.microsoft.com/office/powerpoint/2010/main" val="3095707286"/>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4" name="Rectangle 3">
            <a:extLst>
              <a:ext uri="{FF2B5EF4-FFF2-40B4-BE49-F238E27FC236}">
                <a16:creationId xmlns:a16="http://schemas.microsoft.com/office/drawing/2014/main" id="{EE8A9052-1655-425C-8AA5-1AC277BEC6F9}"/>
              </a:ext>
            </a:extLst>
          </p:cNvPr>
          <p:cNvSpPr/>
          <p:nvPr/>
        </p:nvSpPr>
        <p:spPr>
          <a:xfrm>
            <a:off x="1" y="1"/>
            <a:ext cx="24387174"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530" name="Google Shape;530;p18"/>
          <p:cNvSpPr txBox="1">
            <a:spLocks noGrp="1"/>
          </p:cNvSpPr>
          <p:nvPr>
            <p:ph type="title"/>
          </p:nvPr>
        </p:nvSpPr>
        <p:spPr>
          <a:xfrm>
            <a:off x="1643691" y="3910954"/>
            <a:ext cx="21099792" cy="6404453"/>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90000"/>
              </a:lnSpc>
              <a:spcBef>
                <a:spcPts val="0"/>
              </a:spcBef>
              <a:spcAft>
                <a:spcPts val="0"/>
              </a:spcAft>
              <a:buClr>
                <a:srgbClr val="78C149"/>
              </a:buClr>
              <a:buSzPts val="3000"/>
              <a:buFont typeface="Calibri"/>
              <a:buNone/>
              <a:tabLst/>
              <a:defRPr/>
            </a:pPr>
            <a:r>
              <a:rPr lang="en-GB" sz="6000" b="1" dirty="0">
                <a:solidFill>
                  <a:srgbClr val="FFFFFF"/>
                </a:solidFill>
                <a:latin typeface="Calibri"/>
                <a:ea typeface="Calibri"/>
                <a:cs typeface="Calibri"/>
                <a:sym typeface="Calibri"/>
              </a:rPr>
              <a:t>Strategic Objective 4: Strengthen operational efficiencies in systems and processes for maximum programmatic impact.</a:t>
            </a:r>
            <a:endParaRPr kumimoji="0" lang="en-GB" sz="60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Rectangle 2">
            <a:extLst>
              <a:ext uri="{FF2B5EF4-FFF2-40B4-BE49-F238E27FC236}">
                <a16:creationId xmlns:a16="http://schemas.microsoft.com/office/drawing/2014/main" id="{2A014E16-1DDF-4790-8D40-8F3963AFA904}"/>
              </a:ext>
            </a:extLst>
          </p:cNvPr>
          <p:cNvSpPr/>
          <p:nvPr/>
        </p:nvSpPr>
        <p:spPr>
          <a:xfrm>
            <a:off x="8115300" y="3177540"/>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Tree>
    <p:extLst>
      <p:ext uri="{BB962C8B-B14F-4D97-AF65-F5344CB8AC3E}">
        <p14:creationId xmlns:p14="http://schemas.microsoft.com/office/powerpoint/2010/main" val="32108372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3" name="Title 2">
            <a:extLst>
              <a:ext uri="{FF2B5EF4-FFF2-40B4-BE49-F238E27FC236}">
                <a16:creationId xmlns:a16="http://schemas.microsoft.com/office/drawing/2014/main" id="{02848B17-9BC5-FB22-10B1-CB0BD406A10A}"/>
              </a:ext>
            </a:extLst>
          </p:cNvPr>
          <p:cNvSpPr>
            <a:spLocks noGrp="1"/>
          </p:cNvSpPr>
          <p:nvPr>
            <p:ph type="title"/>
          </p:nvPr>
        </p:nvSpPr>
        <p:spPr/>
        <p:txBody>
          <a:bodyPr>
            <a:normAutofit/>
          </a:bodyPr>
          <a:lstStyle/>
          <a:p>
            <a:r>
              <a:rPr lang="en-GB" sz="7200" dirty="0">
                <a:solidFill>
                  <a:srgbClr val="92D050"/>
                </a:solidFill>
              </a:rPr>
              <a:t>Strengthen operational efficiencies</a:t>
            </a:r>
            <a:endParaRPr lang="en-US" dirty="0"/>
          </a:p>
        </p:txBody>
      </p:sp>
      <p:sp>
        <p:nvSpPr>
          <p:cNvPr id="6" name="TextBox 5">
            <a:extLst>
              <a:ext uri="{FF2B5EF4-FFF2-40B4-BE49-F238E27FC236}">
                <a16:creationId xmlns:a16="http://schemas.microsoft.com/office/drawing/2014/main" id="{A1E52C21-CF87-733E-77A4-6FC17D8DBF84}"/>
              </a:ext>
            </a:extLst>
          </p:cNvPr>
          <p:cNvSpPr txBox="1"/>
          <p:nvPr/>
        </p:nvSpPr>
        <p:spPr>
          <a:xfrm>
            <a:off x="1351038" y="2614393"/>
            <a:ext cx="21576691" cy="1754326"/>
          </a:xfrm>
          <a:prstGeom prst="rect">
            <a:avLst/>
          </a:prstGeom>
          <a:noFill/>
        </p:spPr>
        <p:txBody>
          <a:bodyPr wrap="square">
            <a:spAutoFit/>
          </a:bodyPr>
          <a:lstStyle/>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New relationships developed for strategic initiatives</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During 2023, the Center developed 8 new relationships that had formal Teaming Agreements.</a:t>
            </a:r>
          </a:p>
          <a:p>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5" name="TextBox 4">
            <a:extLst>
              <a:ext uri="{FF2B5EF4-FFF2-40B4-BE49-F238E27FC236}">
                <a16:creationId xmlns:a16="http://schemas.microsoft.com/office/drawing/2014/main" id="{911A7B80-4C5C-BC4B-4DF4-CDDABF74BF77}"/>
              </a:ext>
            </a:extLst>
          </p:cNvPr>
          <p:cNvSpPr txBox="1"/>
          <p:nvPr/>
        </p:nvSpPr>
        <p:spPr>
          <a:xfrm>
            <a:off x="1229362" y="4382849"/>
            <a:ext cx="21886799" cy="1754326"/>
          </a:xfrm>
          <a:prstGeom prst="rect">
            <a:avLst/>
          </a:prstGeom>
          <a:noFill/>
        </p:spPr>
        <p:txBody>
          <a:bodyPr wrap="square">
            <a:spAutoFit/>
          </a:bodyPr>
          <a:lstStyle/>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Funding management portfolio</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The Center had 3 active fund management projects: namely, JPIAMR, RELI Fund Management, and Collective Rising Leadership.</a:t>
            </a:r>
          </a:p>
        </p:txBody>
      </p:sp>
      <p:sp>
        <p:nvSpPr>
          <p:cNvPr id="7" name="TextBox 6">
            <a:extLst>
              <a:ext uri="{FF2B5EF4-FFF2-40B4-BE49-F238E27FC236}">
                <a16:creationId xmlns:a16="http://schemas.microsoft.com/office/drawing/2014/main" id="{A1E52C21-CF87-733E-77A4-6FC17D8DBF84}"/>
              </a:ext>
            </a:extLst>
          </p:cNvPr>
          <p:cNvSpPr txBox="1"/>
          <p:nvPr/>
        </p:nvSpPr>
        <p:spPr>
          <a:xfrm>
            <a:off x="1351038" y="6915860"/>
            <a:ext cx="22885642" cy="1754326"/>
          </a:xfrm>
          <a:prstGeom prst="rect">
            <a:avLst/>
          </a:prstGeom>
          <a:noFill/>
        </p:spPr>
        <p:txBody>
          <a:bodyPr wrap="square">
            <a:spAutoFit/>
          </a:bodyPr>
          <a:lstStyle/>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Efficiency in implementing projects - (timeliness)</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Of the 73 projects that were scheduled to close, 11% (8) received approved extensions. </a:t>
            </a:r>
          </a:p>
          <a:p>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8" name="TextBox 7">
            <a:extLst>
              <a:ext uri="{FF2B5EF4-FFF2-40B4-BE49-F238E27FC236}">
                <a16:creationId xmlns:a16="http://schemas.microsoft.com/office/drawing/2014/main" id="{378F2036-63E5-C1B2-8FED-151A0FF18433}"/>
              </a:ext>
            </a:extLst>
          </p:cNvPr>
          <p:cNvSpPr txBox="1"/>
          <p:nvPr/>
        </p:nvSpPr>
        <p:spPr>
          <a:xfrm>
            <a:off x="1229361" y="8855933"/>
            <a:ext cx="21886799" cy="1200329"/>
          </a:xfrm>
          <a:prstGeom prst="rect">
            <a:avLst/>
          </a:prstGeom>
          <a:noFill/>
        </p:spPr>
        <p:txBody>
          <a:bodyPr wrap="square">
            <a:spAutoFit/>
          </a:bodyPr>
          <a:lstStyle/>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Enhanced System Thinking </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Recruited a consultant in systems thinking to lead the approach</a:t>
            </a:r>
          </a:p>
        </p:txBody>
      </p:sp>
    </p:spTree>
    <p:custDataLst>
      <p:tags r:id="rId1"/>
    </p:custDataLst>
    <p:extLst>
      <p:ext uri="{BB962C8B-B14F-4D97-AF65-F5344CB8AC3E}">
        <p14:creationId xmlns:p14="http://schemas.microsoft.com/office/powerpoint/2010/main" val="4229865431"/>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2" name="TextBox 1">
            <a:extLst>
              <a:ext uri="{FF2B5EF4-FFF2-40B4-BE49-F238E27FC236}">
                <a16:creationId xmlns:a16="http://schemas.microsoft.com/office/drawing/2014/main" id="{71AB0FDC-7C4A-C1EA-A9B0-415C3125F943}"/>
              </a:ext>
            </a:extLst>
          </p:cNvPr>
          <p:cNvSpPr txBox="1"/>
          <p:nvPr/>
        </p:nvSpPr>
        <p:spPr>
          <a:xfrm>
            <a:off x="885741" y="2876090"/>
            <a:ext cx="21849567" cy="3785652"/>
          </a:xfrm>
          <a:prstGeom prst="rect">
            <a:avLst/>
          </a:prstGeom>
          <a:noFill/>
        </p:spPr>
        <p:txBody>
          <a:bodyPr wrap="square">
            <a:spAutoFit/>
          </a:bodyPr>
          <a:lstStyle/>
          <a:p>
            <a:r>
              <a:rPr lang="en-GB" sz="4000" b="1" u="sng" dirty="0">
                <a:latin typeface="Calibri Light" panose="020F0302020204030204" pitchFamily="34" charset="0"/>
                <a:ea typeface="Calibri Light" panose="020F0302020204030204" pitchFamily="34" charset="0"/>
                <a:cs typeface="Calibri Light" panose="020F0302020204030204" pitchFamily="34" charset="0"/>
              </a:rPr>
              <a:t>Efficiency in the board of functions</a:t>
            </a:r>
            <a:endParaRPr lang="en-GB" sz="4000" b="1"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4000" dirty="0">
                <a:latin typeface="Calibri Light" panose="020F0302020204030204" pitchFamily="34" charset="0"/>
                <a:ea typeface="Calibri Light" panose="020F0302020204030204" pitchFamily="34" charset="0"/>
                <a:cs typeface="Calibri Light" panose="020F0302020204030204" pitchFamily="34" charset="0"/>
              </a:rPr>
              <a:t>Board skills matrix was approved.  The Board documents such as the Committee </a:t>
            </a:r>
            <a:r>
              <a:rPr lang="en-GB" sz="4000" dirty="0" err="1">
                <a:latin typeface="Calibri Light" panose="020F0302020204030204" pitchFamily="34" charset="0"/>
                <a:ea typeface="Calibri Light" panose="020F0302020204030204" pitchFamily="34" charset="0"/>
                <a:cs typeface="Calibri Light" panose="020F0302020204030204" pitchFamily="34" charset="0"/>
              </a:rPr>
              <a:t>ToR</a:t>
            </a:r>
            <a:r>
              <a:rPr lang="en-GB" sz="4000" dirty="0">
                <a:latin typeface="Calibri Light" panose="020F0302020204030204" pitchFamily="34" charset="0"/>
                <a:ea typeface="Calibri Light" panose="020F0302020204030204" pitchFamily="34" charset="0"/>
                <a:cs typeface="Calibri Light" panose="020F0302020204030204" pitchFamily="34" charset="0"/>
              </a:rPr>
              <a:t>, development of the Code of Ethics, Board Manual, and guidelines on approval of policies were reviewed.</a:t>
            </a:r>
          </a:p>
          <a:p>
            <a:pPr marL="571500" indent="-571500">
              <a:buFont typeface="Wingdings" panose="05000000000000000000" pitchFamily="2" charset="2"/>
              <a:buChar char="§"/>
            </a:pPr>
            <a:endParaRPr lang="en-GB" sz="40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4000" dirty="0">
                <a:latin typeface="Calibri Light" panose="020F0302020204030204" pitchFamily="34" charset="0"/>
                <a:ea typeface="Calibri Light" panose="020F0302020204030204" pitchFamily="34" charset="0"/>
                <a:cs typeface="Calibri Light" panose="020F0302020204030204" pitchFamily="34" charset="0"/>
              </a:rPr>
              <a:t>Audit committee of the board held four formal meetings. Decisions arising from the audit committee meetings were addressed with some action points being deferred to 2024. </a:t>
            </a:r>
          </a:p>
        </p:txBody>
      </p:sp>
      <p:sp>
        <p:nvSpPr>
          <p:cNvPr id="5" name="TextBox 4">
            <a:extLst>
              <a:ext uri="{FF2B5EF4-FFF2-40B4-BE49-F238E27FC236}">
                <a16:creationId xmlns:a16="http://schemas.microsoft.com/office/drawing/2014/main" id="{73701C9B-7DA6-5CF3-BCD4-EFAB7D55B0A0}"/>
              </a:ext>
            </a:extLst>
          </p:cNvPr>
          <p:cNvSpPr txBox="1"/>
          <p:nvPr/>
        </p:nvSpPr>
        <p:spPr>
          <a:xfrm>
            <a:off x="885741" y="7054259"/>
            <a:ext cx="21849567" cy="3785652"/>
          </a:xfrm>
          <a:prstGeom prst="rect">
            <a:avLst/>
          </a:prstGeom>
          <a:noFill/>
        </p:spPr>
        <p:txBody>
          <a:bodyPr wrap="square">
            <a:spAutoFit/>
          </a:bodyPr>
          <a:lstStyle/>
          <a:p>
            <a:r>
              <a:rPr lang="en-GB" sz="4000" b="1" u="sng" dirty="0">
                <a:latin typeface="Calibri Light" panose="020F0302020204030204" pitchFamily="34" charset="0"/>
                <a:ea typeface="Calibri Light" panose="020F0302020204030204" pitchFamily="34" charset="0"/>
                <a:cs typeface="Calibri Light" panose="020F0302020204030204" pitchFamily="34" charset="0"/>
              </a:rPr>
              <a:t>Internal audit, risk and compliance </a:t>
            </a:r>
            <a:endParaRPr lang="en-GB" sz="4000" b="1"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4000" dirty="0">
                <a:latin typeface="Calibri Light" panose="020F0302020204030204" pitchFamily="34" charset="0"/>
                <a:ea typeface="Calibri Light" panose="020F0302020204030204" pitchFamily="34" charset="0"/>
                <a:cs typeface="Calibri Light" panose="020F0302020204030204" pitchFamily="34" charset="0"/>
              </a:rPr>
              <a:t>Internal audit unit planned 8 audits. Out of which 6 were successfully completed, 1 was differed due to an external audit and 1 is still ongoing. </a:t>
            </a:r>
          </a:p>
          <a:p>
            <a:pPr marL="571500" indent="-571500">
              <a:buFont typeface="Wingdings" panose="05000000000000000000" pitchFamily="2" charset="2"/>
              <a:buChar char="§"/>
            </a:pPr>
            <a:endParaRPr lang="en-GB" sz="40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4000" dirty="0">
                <a:latin typeface="Calibri Light" panose="020F0302020204030204" pitchFamily="34" charset="0"/>
                <a:ea typeface="Calibri Light" panose="020F0302020204030204" pitchFamily="34" charset="0"/>
                <a:cs typeface="Calibri Light" panose="020F0302020204030204" pitchFamily="34" charset="0"/>
              </a:rPr>
              <a:t>Review of the </a:t>
            </a:r>
            <a:r>
              <a:rPr lang="en-GB" sz="4000" dirty="0" err="1">
                <a:latin typeface="Calibri Light" panose="020F0302020204030204" pitchFamily="34" charset="0"/>
                <a:ea typeface="Calibri Light" panose="020F0302020204030204" pitchFamily="34" charset="0"/>
                <a:cs typeface="Calibri Light" panose="020F0302020204030204" pitchFamily="34" charset="0"/>
              </a:rPr>
              <a:t>Center’s</a:t>
            </a:r>
            <a:r>
              <a:rPr lang="en-GB" sz="4000" dirty="0">
                <a:latin typeface="Calibri Light" panose="020F0302020204030204" pitchFamily="34" charset="0"/>
                <a:ea typeface="Calibri Light" panose="020F0302020204030204" pitchFamily="34" charset="0"/>
                <a:cs typeface="Calibri Light" panose="020F0302020204030204" pitchFamily="34" charset="0"/>
              </a:rPr>
              <a:t> risk management processes facilitated by a consultant led to the development of 5 functional risk registers and 1 strategic register.</a:t>
            </a:r>
          </a:p>
        </p:txBody>
      </p:sp>
      <p:sp>
        <p:nvSpPr>
          <p:cNvPr id="7" name="TextBox 6">
            <a:extLst>
              <a:ext uri="{FF2B5EF4-FFF2-40B4-BE49-F238E27FC236}">
                <a16:creationId xmlns:a16="http://schemas.microsoft.com/office/drawing/2014/main" id="{C1C0EC5F-F14E-4CE7-BC16-F225CC698F2A}"/>
              </a:ext>
            </a:extLst>
          </p:cNvPr>
          <p:cNvSpPr txBox="1"/>
          <p:nvPr/>
        </p:nvSpPr>
        <p:spPr>
          <a:xfrm>
            <a:off x="764065" y="11108480"/>
            <a:ext cx="21886799" cy="1938992"/>
          </a:xfrm>
          <a:prstGeom prst="rect">
            <a:avLst/>
          </a:prstGeom>
          <a:noFill/>
        </p:spPr>
        <p:txBody>
          <a:bodyPr wrap="square">
            <a:spAutoFit/>
          </a:bodyPr>
          <a:lstStyle/>
          <a:p>
            <a:r>
              <a:rPr lang="en-GB" sz="4000" b="1" u="sng" dirty="0">
                <a:latin typeface="Calibri Light" panose="020F0302020204030204" pitchFamily="34" charset="0"/>
                <a:ea typeface="Calibri Light" panose="020F0302020204030204" pitchFamily="34" charset="0"/>
                <a:cs typeface="Calibri Light" panose="020F0302020204030204" pitchFamily="34" charset="0"/>
              </a:rPr>
              <a:t>Enhance environmental sustainability</a:t>
            </a:r>
          </a:p>
          <a:p>
            <a:pPr marL="571500" indent="-571500">
              <a:buFont typeface="Wingdings" panose="05000000000000000000" pitchFamily="2" charset="2"/>
              <a:buChar char="§"/>
            </a:pPr>
            <a:r>
              <a:rPr lang="en-GB" sz="4000" dirty="0">
                <a:latin typeface="Calibri Light" panose="020F0302020204030204" pitchFamily="34" charset="0"/>
                <a:ea typeface="Calibri Light" panose="020F0302020204030204" pitchFamily="34" charset="0"/>
                <a:cs typeface="Calibri Light" panose="020F0302020204030204" pitchFamily="34" charset="0"/>
              </a:rPr>
              <a:t>Fully transition to paperless systems.  - most finance payments, bid analysis, and approval of payment vouchers via ERP portal.</a:t>
            </a:r>
          </a:p>
        </p:txBody>
      </p:sp>
      <p:sp>
        <p:nvSpPr>
          <p:cNvPr id="10" name="Google Shape;221;p3">
            <a:extLst>
              <a:ext uri="{FF2B5EF4-FFF2-40B4-BE49-F238E27FC236}">
                <a16:creationId xmlns:a16="http://schemas.microsoft.com/office/drawing/2014/main" id="{81F01892-C469-4F10-9CCD-E61C82954974}"/>
              </a:ext>
            </a:extLst>
          </p:cNvPr>
          <p:cNvSpPr txBox="1">
            <a:spLocks noGrp="1"/>
          </p:cNvSpPr>
          <p:nvPr>
            <p:ph type="title"/>
          </p:nvPr>
        </p:nvSpPr>
        <p:spPr>
          <a:xfrm>
            <a:off x="1155700" y="357188"/>
            <a:ext cx="22077363" cy="1444625"/>
          </a:xfrm>
          <a:prstGeom prst="rect">
            <a:avLst/>
          </a:prstGeom>
          <a:solidFill>
            <a:srgbClr val="EDECED"/>
          </a:solidFill>
          <a:ln>
            <a:noFill/>
          </a:ln>
        </p:spPr>
        <p:txBody>
          <a:bodyPr spcFirstLastPara="1" wrap="square" lIns="91425" tIns="45700" rIns="91425" bIns="45700" anchor="ctr" anchorCtr="0">
            <a:noAutofit/>
          </a:bodyPr>
          <a:lstStyle/>
          <a:p>
            <a:pPr lvl="0">
              <a:buSzPts val="7200"/>
            </a:pPr>
            <a:r>
              <a:rPr lang="en-GB" sz="6600" dirty="0" err="1">
                <a:solidFill>
                  <a:srgbClr val="92D050"/>
                </a:solidFill>
              </a:rPr>
              <a:t>Cont</a:t>
            </a:r>
            <a:r>
              <a:rPr lang="en-GB" sz="6600" dirty="0">
                <a:solidFill>
                  <a:srgbClr val="92D050"/>
                </a:solidFill>
              </a:rPr>
              <a:t>…</a:t>
            </a:r>
            <a:endParaRPr sz="6600" dirty="0">
              <a:solidFill>
                <a:srgbClr val="92D050"/>
              </a:solidFill>
            </a:endParaRPr>
          </a:p>
        </p:txBody>
      </p:sp>
    </p:spTree>
    <p:custDataLst>
      <p:tags r:id="rId1"/>
    </p:custDataLst>
    <p:extLst>
      <p:ext uri="{BB962C8B-B14F-4D97-AF65-F5344CB8AC3E}">
        <p14:creationId xmlns:p14="http://schemas.microsoft.com/office/powerpoint/2010/main" val="2580426127"/>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4" name="Rectangle 3">
            <a:extLst>
              <a:ext uri="{FF2B5EF4-FFF2-40B4-BE49-F238E27FC236}">
                <a16:creationId xmlns:a16="http://schemas.microsoft.com/office/drawing/2014/main" id="{EE8A9052-1655-425C-8AA5-1AC277BEC6F9}"/>
              </a:ext>
            </a:extLst>
          </p:cNvPr>
          <p:cNvSpPr/>
          <p:nvPr/>
        </p:nvSpPr>
        <p:spPr>
          <a:xfrm>
            <a:off x="0" y="0"/>
            <a:ext cx="24387174"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530" name="Google Shape;530;p18"/>
          <p:cNvSpPr txBox="1">
            <a:spLocks noGrp="1"/>
          </p:cNvSpPr>
          <p:nvPr>
            <p:ph type="title"/>
          </p:nvPr>
        </p:nvSpPr>
        <p:spPr>
          <a:xfrm>
            <a:off x="1643691" y="3655773"/>
            <a:ext cx="21099792" cy="6404453"/>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90000"/>
              </a:lnSpc>
              <a:spcBef>
                <a:spcPts val="0"/>
              </a:spcBef>
              <a:spcAft>
                <a:spcPts val="0"/>
              </a:spcAft>
              <a:buClr>
                <a:srgbClr val="78C149"/>
              </a:buClr>
              <a:buSzPts val="3000"/>
              <a:buFont typeface="Calibri"/>
              <a:buNone/>
              <a:tabLst/>
              <a:defRPr/>
            </a:pPr>
            <a:r>
              <a:rPr lang="en-GB" sz="8000" b="1" dirty="0">
                <a:solidFill>
                  <a:srgbClr val="FFFFFF"/>
                </a:solidFill>
                <a:latin typeface="Calibri"/>
                <a:ea typeface="Calibri"/>
                <a:cs typeface="Calibri"/>
                <a:sym typeface="Calibri"/>
              </a:rPr>
              <a:t>SP KPIs  Performance Summary </a:t>
            </a:r>
            <a:endParaRPr kumimoji="0" lang="en-GB" sz="80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Rectangle 2">
            <a:extLst>
              <a:ext uri="{FF2B5EF4-FFF2-40B4-BE49-F238E27FC236}">
                <a16:creationId xmlns:a16="http://schemas.microsoft.com/office/drawing/2014/main" id="{2A014E16-1DDF-4790-8D40-8F3963AFA904}"/>
              </a:ext>
            </a:extLst>
          </p:cNvPr>
          <p:cNvSpPr/>
          <p:nvPr/>
        </p:nvSpPr>
        <p:spPr>
          <a:xfrm>
            <a:off x="8115300" y="3177540"/>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Tree>
    <p:extLst>
      <p:ext uri="{BB962C8B-B14F-4D97-AF65-F5344CB8AC3E}">
        <p14:creationId xmlns:p14="http://schemas.microsoft.com/office/powerpoint/2010/main" val="22260467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3" name="Title 2">
            <a:extLst>
              <a:ext uri="{FF2B5EF4-FFF2-40B4-BE49-F238E27FC236}">
                <a16:creationId xmlns:a16="http://schemas.microsoft.com/office/drawing/2014/main" id="{02848B17-9BC5-FB22-10B1-CB0BD406A10A}"/>
              </a:ext>
            </a:extLst>
          </p:cNvPr>
          <p:cNvSpPr>
            <a:spLocks noGrp="1"/>
          </p:cNvSpPr>
          <p:nvPr>
            <p:ph type="title"/>
          </p:nvPr>
        </p:nvSpPr>
        <p:spPr/>
        <p:txBody>
          <a:bodyPr>
            <a:normAutofit/>
          </a:bodyPr>
          <a:lstStyle/>
          <a:p>
            <a:r>
              <a:rPr lang="en-GB" sz="6600" dirty="0">
                <a:solidFill>
                  <a:srgbClr val="92D050"/>
                </a:solidFill>
              </a:rPr>
              <a:t>KPIs Performance - Summary</a:t>
            </a:r>
            <a:endParaRPr lang="en-US" sz="6600" dirty="0"/>
          </a:p>
        </p:txBody>
      </p:sp>
      <p:sp>
        <p:nvSpPr>
          <p:cNvPr id="5" name="TextBox 4">
            <a:extLst>
              <a:ext uri="{FF2B5EF4-FFF2-40B4-BE49-F238E27FC236}">
                <a16:creationId xmlns:a16="http://schemas.microsoft.com/office/drawing/2014/main" id="{36316118-AB39-A583-0B12-8D52DED22206}"/>
              </a:ext>
            </a:extLst>
          </p:cNvPr>
          <p:cNvSpPr txBox="1"/>
          <p:nvPr/>
        </p:nvSpPr>
        <p:spPr>
          <a:xfrm>
            <a:off x="12574156" y="2648755"/>
            <a:ext cx="11416683" cy="9978437"/>
          </a:xfrm>
          <a:prstGeom prst="rect">
            <a:avLst/>
          </a:prstGeom>
          <a:noFill/>
        </p:spPr>
        <p:txBody>
          <a:bodyPr wrap="square">
            <a:spAutoFit/>
          </a:bodyPr>
          <a:lstStyle/>
          <a:p>
            <a:pPr marL="571500" indent="-571500">
              <a:lnSpc>
                <a:spcPct val="150000"/>
              </a:lnSpc>
              <a:buFont typeface="Arial" panose="020B0604020202020204" pitchFamily="34" charset="0"/>
              <a:buChar char="•"/>
            </a:pPr>
            <a:r>
              <a:rPr lang="en-US" sz="3600" dirty="0">
                <a:latin typeface="Calibri Light" panose="020F0302020204030204" pitchFamily="34" charset="0"/>
                <a:ea typeface="Calibri Light" panose="020F0302020204030204" pitchFamily="34" charset="0"/>
                <a:cs typeface="Calibri Light" panose="020F0302020204030204" pitchFamily="34" charset="0"/>
              </a:rPr>
              <a:t>In total, there were </a:t>
            </a:r>
            <a:r>
              <a:rPr lang="en-US" sz="3600" b="1" dirty="0">
                <a:latin typeface="Calibri Light" panose="020F0302020204030204" pitchFamily="34" charset="0"/>
                <a:ea typeface="Calibri Light" panose="020F0302020204030204" pitchFamily="34" charset="0"/>
                <a:cs typeface="Calibri Light" panose="020F0302020204030204" pitchFamily="34" charset="0"/>
              </a:rPr>
              <a:t>101 Key Performance Indicators (KPIs) </a:t>
            </a:r>
            <a:r>
              <a:rPr lang="en-US" sz="3600" dirty="0">
                <a:latin typeface="Calibri Light" panose="020F0302020204030204" pitchFamily="34" charset="0"/>
                <a:ea typeface="Calibri Light" panose="020F0302020204030204" pitchFamily="34" charset="0"/>
                <a:cs typeface="Calibri Light" panose="020F0302020204030204" pitchFamily="34" charset="0"/>
              </a:rPr>
              <a:t>associated with the SP objectives for the year 2023 of implementation.</a:t>
            </a:r>
          </a:p>
          <a:p>
            <a:pPr marL="571500" indent="-571500">
              <a:lnSpc>
                <a:spcPct val="150000"/>
              </a:lnSpc>
              <a:buFont typeface="Arial" panose="020B0604020202020204" pitchFamily="34" charset="0"/>
              <a:buChar char="•"/>
            </a:pPr>
            <a:r>
              <a:rPr lang="en-US" sz="3600" b="1" dirty="0">
                <a:latin typeface="Calibri Light" panose="020F0302020204030204" pitchFamily="34" charset="0"/>
                <a:ea typeface="Calibri Light" panose="020F0302020204030204" pitchFamily="34" charset="0"/>
                <a:cs typeface="Calibri Light" panose="020F0302020204030204" pitchFamily="34" charset="0"/>
              </a:rPr>
              <a:t>30 KPIs (30%</a:t>
            </a:r>
            <a:r>
              <a:rPr lang="en-US" sz="3600" dirty="0">
                <a:latin typeface="Calibri Light" panose="020F0302020204030204" pitchFamily="34" charset="0"/>
                <a:ea typeface="Calibri Light" panose="020F0302020204030204" pitchFamily="34" charset="0"/>
                <a:cs typeface="Calibri Light" panose="020F0302020204030204" pitchFamily="34" charset="0"/>
              </a:rPr>
              <a:t>) either achieved or surpassed their target set for year 2023.</a:t>
            </a:r>
          </a:p>
          <a:p>
            <a:pPr marL="571500" indent="-571500">
              <a:lnSpc>
                <a:spcPct val="150000"/>
              </a:lnSpc>
              <a:buFont typeface="Arial" panose="020B0604020202020204" pitchFamily="34" charset="0"/>
              <a:buChar char="•"/>
            </a:pPr>
            <a:endParaRPr lang="en-US"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lnSpc>
                <a:spcPct val="150000"/>
              </a:lnSpc>
              <a:buFont typeface="Arial" panose="020B0604020202020204" pitchFamily="34" charset="0"/>
              <a:buChar char="•"/>
            </a:pPr>
            <a:r>
              <a:rPr lang="en-US" sz="3600" b="1" dirty="0">
                <a:latin typeface="Calibri Light" panose="020F0302020204030204" pitchFamily="34" charset="0"/>
                <a:ea typeface="Calibri Light" panose="020F0302020204030204" pitchFamily="34" charset="0"/>
                <a:cs typeface="Calibri Light" panose="020F0302020204030204" pitchFamily="34" charset="0"/>
              </a:rPr>
              <a:t>41 KPIs (40%) </a:t>
            </a:r>
            <a:r>
              <a:rPr lang="en-US" sz="3600" dirty="0">
                <a:latin typeface="Calibri Light" panose="020F0302020204030204" pitchFamily="34" charset="0"/>
                <a:ea typeface="Calibri Light" panose="020F0302020204030204" pitchFamily="34" charset="0"/>
                <a:cs typeface="Calibri Light" panose="020F0302020204030204" pitchFamily="34" charset="0"/>
              </a:rPr>
              <a:t>were below the 2023 targets.</a:t>
            </a:r>
          </a:p>
          <a:p>
            <a:pPr marL="571500" indent="-571500">
              <a:lnSpc>
                <a:spcPct val="150000"/>
              </a:lnSpc>
              <a:buFont typeface="Arial" panose="020B0604020202020204" pitchFamily="34" charset="0"/>
              <a:buChar char="•"/>
            </a:pPr>
            <a:endParaRPr lang="en-US"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lnSpc>
                <a:spcPct val="150000"/>
              </a:lnSpc>
              <a:buFont typeface="Arial" panose="020B0604020202020204" pitchFamily="34" charset="0"/>
              <a:buChar char="•"/>
            </a:pPr>
            <a:r>
              <a:rPr lang="en-US" sz="3600" b="1" dirty="0">
                <a:latin typeface="Calibri Light" panose="020F0302020204030204" pitchFamily="34" charset="0"/>
                <a:ea typeface="Calibri Light" panose="020F0302020204030204" pitchFamily="34" charset="0"/>
                <a:cs typeface="Calibri Light" panose="020F0302020204030204" pitchFamily="34" charset="0"/>
              </a:rPr>
              <a:t>30 KPIs (30%) </a:t>
            </a:r>
            <a:r>
              <a:rPr lang="en-US" sz="3600" dirty="0">
                <a:latin typeface="Calibri Light" panose="020F0302020204030204" pitchFamily="34" charset="0"/>
                <a:ea typeface="Calibri Light" panose="020F0302020204030204" pitchFamily="34" charset="0"/>
                <a:cs typeface="Calibri Light" panose="020F0302020204030204" pitchFamily="34" charset="0"/>
              </a:rPr>
              <a:t>pertain to activities outputs and outcomes for 2023 have not yet commenced.</a:t>
            </a:r>
          </a:p>
          <a:p>
            <a:pPr marL="571500" indent="-571500">
              <a:lnSpc>
                <a:spcPct val="150000"/>
              </a:lnSpc>
              <a:buFont typeface="Arial" panose="020B0604020202020204" pitchFamily="34" charset="0"/>
              <a:buChar char="•"/>
            </a:pPr>
            <a:endParaRPr lang="en-US"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lnSpc>
                <a:spcPct val="150000"/>
              </a:lnSpc>
              <a:buFont typeface="Arial" panose="020B0604020202020204" pitchFamily="34" charset="0"/>
              <a:buChar char="•"/>
            </a:pPr>
            <a:endParaRPr lang="en-US" sz="3600"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6" name="Picture 5">
            <a:extLst>
              <a:ext uri="{FF2B5EF4-FFF2-40B4-BE49-F238E27FC236}">
                <a16:creationId xmlns:a16="http://schemas.microsoft.com/office/drawing/2014/main" id="{AB872BA3-2C26-4F80-9B59-F29DC9E5901F}"/>
              </a:ext>
            </a:extLst>
          </p:cNvPr>
          <p:cNvPicPr>
            <a:picLocks noChangeAspect="1"/>
          </p:cNvPicPr>
          <p:nvPr/>
        </p:nvPicPr>
        <p:blipFill>
          <a:blip r:embed="rId4"/>
          <a:stretch>
            <a:fillRect/>
          </a:stretch>
        </p:blipFill>
        <p:spPr>
          <a:xfrm>
            <a:off x="925760" y="3339852"/>
            <a:ext cx="11416683" cy="7848024"/>
          </a:xfrm>
          <a:prstGeom prst="rect">
            <a:avLst/>
          </a:prstGeom>
        </p:spPr>
      </p:pic>
    </p:spTree>
    <p:custDataLst>
      <p:tags r:id="rId1"/>
    </p:custDataLst>
    <p:extLst>
      <p:ext uri="{BB962C8B-B14F-4D97-AF65-F5344CB8AC3E}">
        <p14:creationId xmlns:p14="http://schemas.microsoft.com/office/powerpoint/2010/main" val="1617945600"/>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3" name="Title 2">
            <a:extLst>
              <a:ext uri="{FF2B5EF4-FFF2-40B4-BE49-F238E27FC236}">
                <a16:creationId xmlns:a16="http://schemas.microsoft.com/office/drawing/2014/main" id="{02848B17-9BC5-FB22-10B1-CB0BD406A10A}"/>
              </a:ext>
            </a:extLst>
          </p:cNvPr>
          <p:cNvSpPr>
            <a:spLocks noGrp="1"/>
          </p:cNvSpPr>
          <p:nvPr>
            <p:ph type="title"/>
          </p:nvPr>
        </p:nvSpPr>
        <p:spPr/>
        <p:txBody>
          <a:bodyPr>
            <a:normAutofit/>
          </a:bodyPr>
          <a:lstStyle/>
          <a:p>
            <a:r>
              <a:rPr lang="en-GB" sz="6000" dirty="0">
                <a:solidFill>
                  <a:srgbClr val="92D050"/>
                </a:solidFill>
              </a:rPr>
              <a:t>Pause and Reflect after Action Review Summary</a:t>
            </a:r>
            <a:endParaRPr lang="en-US" sz="6000" dirty="0"/>
          </a:p>
        </p:txBody>
      </p:sp>
      <p:sp>
        <p:nvSpPr>
          <p:cNvPr id="2" name="TextBox 1">
            <a:extLst>
              <a:ext uri="{FF2B5EF4-FFF2-40B4-BE49-F238E27FC236}">
                <a16:creationId xmlns:a16="http://schemas.microsoft.com/office/drawing/2014/main" id="{71AB0FDC-7C4A-C1EA-A9B0-415C3125F943}"/>
              </a:ext>
            </a:extLst>
          </p:cNvPr>
          <p:cNvSpPr txBox="1"/>
          <p:nvPr/>
        </p:nvSpPr>
        <p:spPr>
          <a:xfrm>
            <a:off x="382773" y="2876090"/>
            <a:ext cx="23853908" cy="2862322"/>
          </a:xfrm>
          <a:prstGeom prst="rect">
            <a:avLst/>
          </a:prstGeom>
          <a:noFill/>
        </p:spPr>
        <p:txBody>
          <a:bodyPr wrap="square">
            <a:spAutoFit/>
          </a:bodyPr>
          <a:lstStyle/>
          <a:p>
            <a:r>
              <a:rPr lang="en-GB" sz="3600" u="sng" dirty="0">
                <a:latin typeface="Calibri Light" panose="020F0302020204030204" pitchFamily="34" charset="0"/>
                <a:ea typeface="Calibri Light" panose="020F0302020204030204" pitchFamily="34" charset="0"/>
                <a:cs typeface="Calibri Light" panose="020F0302020204030204" pitchFamily="34" charset="0"/>
              </a:rPr>
              <a:t>MEL unit engagement with Themes.</a:t>
            </a:r>
          </a:p>
          <a:p>
            <a:endParaRPr lang="en-GB" sz="3600" u="sng"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Most activities that were yet to commerce by July 2023 are currently being implemented by themes. </a:t>
            </a:r>
          </a:p>
          <a:p>
            <a:pPr marL="571500" indent="-571500">
              <a:buFont typeface="Wingdings" panose="05000000000000000000" pitchFamily="2" charset="2"/>
              <a:buChar char="§"/>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In relation to those that have not commenced, the themes has put in place strategies to commerce them in 2024 e.g.</a:t>
            </a:r>
          </a:p>
        </p:txBody>
      </p:sp>
      <p:sp>
        <p:nvSpPr>
          <p:cNvPr id="8" name="TextBox 7">
            <a:extLst>
              <a:ext uri="{FF2B5EF4-FFF2-40B4-BE49-F238E27FC236}">
                <a16:creationId xmlns:a16="http://schemas.microsoft.com/office/drawing/2014/main" id="{AB3F228F-E1FF-9F91-35ED-AF6324CCB990}"/>
              </a:ext>
            </a:extLst>
          </p:cNvPr>
          <p:cNvSpPr txBox="1"/>
          <p:nvPr/>
        </p:nvSpPr>
        <p:spPr>
          <a:xfrm>
            <a:off x="2528300" y="6606925"/>
            <a:ext cx="21203570" cy="2308324"/>
          </a:xfrm>
          <a:prstGeom prst="rect">
            <a:avLst/>
          </a:prstGeom>
          <a:noFill/>
        </p:spPr>
        <p:txBody>
          <a:bodyPr wrap="square">
            <a:spAutoFit/>
          </a:bodyPr>
          <a:lstStyle/>
          <a:p>
            <a:pPr marL="571500" lvl="4"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SO 2 - Operationalization of research hubs, development of blueprint  for Africa self-sufficiency in R&amp;D ecosystem, </a:t>
            </a:r>
          </a:p>
          <a:p>
            <a:pPr marL="571500" lvl="4"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SO 3 - Implementation of system thinking  and Signature Issues Approach, </a:t>
            </a:r>
          </a:p>
          <a:p>
            <a:pPr marL="571500" lvl="4"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SO 4 - Operationalisation of succession plan, establishment of endowment fund, solarization of the </a:t>
            </a:r>
            <a:r>
              <a:rPr lang="en-GB" sz="3600" dirty="0" err="1">
                <a:latin typeface="Calibri Light" panose="020F0302020204030204" pitchFamily="34" charset="0"/>
                <a:ea typeface="Calibri Light" panose="020F0302020204030204" pitchFamily="34" charset="0"/>
                <a:cs typeface="Calibri Light" panose="020F0302020204030204" pitchFamily="34" charset="0"/>
              </a:rPr>
              <a:t>Center</a:t>
            </a:r>
            <a:r>
              <a:rPr lang="en-GB" sz="3600" dirty="0">
                <a:latin typeface="Calibri Light" panose="020F0302020204030204" pitchFamily="34" charset="0"/>
                <a:ea typeface="Calibri Light" panose="020F0302020204030204" pitchFamily="34" charset="0"/>
                <a:cs typeface="Calibri Light" panose="020F0302020204030204" pitchFamily="34" charset="0"/>
              </a:rPr>
              <a:t>.</a:t>
            </a:r>
          </a:p>
        </p:txBody>
      </p:sp>
    </p:spTree>
    <p:custDataLst>
      <p:tags r:id="rId1"/>
    </p:custDataLst>
    <p:extLst>
      <p:ext uri="{BB962C8B-B14F-4D97-AF65-F5344CB8AC3E}">
        <p14:creationId xmlns:p14="http://schemas.microsoft.com/office/powerpoint/2010/main" val="893641170"/>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4" name="Rectangle 3">
            <a:extLst>
              <a:ext uri="{FF2B5EF4-FFF2-40B4-BE49-F238E27FC236}">
                <a16:creationId xmlns:a16="http://schemas.microsoft.com/office/drawing/2014/main" id="{EE8A9052-1655-425C-8AA5-1AC277BEC6F9}"/>
              </a:ext>
            </a:extLst>
          </p:cNvPr>
          <p:cNvSpPr/>
          <p:nvPr/>
        </p:nvSpPr>
        <p:spPr>
          <a:xfrm>
            <a:off x="0" y="0"/>
            <a:ext cx="24387174"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530" name="Google Shape;530;p18"/>
          <p:cNvSpPr txBox="1">
            <a:spLocks noGrp="1"/>
          </p:cNvSpPr>
          <p:nvPr>
            <p:ph type="title"/>
          </p:nvPr>
        </p:nvSpPr>
        <p:spPr>
          <a:xfrm>
            <a:off x="1643691" y="3655773"/>
            <a:ext cx="21099792" cy="6404453"/>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90000"/>
              </a:lnSpc>
              <a:spcBef>
                <a:spcPts val="0"/>
              </a:spcBef>
              <a:spcAft>
                <a:spcPts val="0"/>
              </a:spcAft>
              <a:buClr>
                <a:srgbClr val="78C149"/>
              </a:buClr>
              <a:buSzPts val="3000"/>
              <a:buFont typeface="Calibri"/>
              <a:buNone/>
              <a:tabLst/>
              <a:defRPr/>
            </a:pPr>
            <a:r>
              <a:rPr lang="en-GB" sz="6000" b="1" dirty="0">
                <a:solidFill>
                  <a:srgbClr val="FFFFFF"/>
                </a:solidFill>
                <a:latin typeface="Calibri"/>
                <a:ea typeface="Calibri"/>
                <a:cs typeface="Calibri"/>
                <a:sym typeface="Calibri"/>
              </a:rPr>
              <a:t>Key Challenges, Lessons Learnt and Recommendations</a:t>
            </a:r>
          </a:p>
        </p:txBody>
      </p:sp>
      <p:sp>
        <p:nvSpPr>
          <p:cNvPr id="3" name="Rectangle 2">
            <a:extLst>
              <a:ext uri="{FF2B5EF4-FFF2-40B4-BE49-F238E27FC236}">
                <a16:creationId xmlns:a16="http://schemas.microsoft.com/office/drawing/2014/main" id="{2A014E16-1DDF-4790-8D40-8F3963AFA904}"/>
              </a:ext>
            </a:extLst>
          </p:cNvPr>
          <p:cNvSpPr/>
          <p:nvPr/>
        </p:nvSpPr>
        <p:spPr>
          <a:xfrm>
            <a:off x="8115300" y="3177540"/>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KE"/>
          </a:p>
        </p:txBody>
      </p:sp>
    </p:spTree>
    <p:extLst>
      <p:ext uri="{BB962C8B-B14F-4D97-AF65-F5344CB8AC3E}">
        <p14:creationId xmlns:p14="http://schemas.microsoft.com/office/powerpoint/2010/main" val="20092595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3" name="Title 2">
            <a:extLst>
              <a:ext uri="{FF2B5EF4-FFF2-40B4-BE49-F238E27FC236}">
                <a16:creationId xmlns:a16="http://schemas.microsoft.com/office/drawing/2014/main" id="{02848B17-9BC5-FB22-10B1-CB0BD406A10A}"/>
              </a:ext>
            </a:extLst>
          </p:cNvPr>
          <p:cNvSpPr>
            <a:spLocks noGrp="1"/>
          </p:cNvSpPr>
          <p:nvPr>
            <p:ph type="title"/>
          </p:nvPr>
        </p:nvSpPr>
        <p:spPr/>
        <p:txBody>
          <a:bodyPr>
            <a:normAutofit/>
          </a:bodyPr>
          <a:lstStyle/>
          <a:p>
            <a:r>
              <a:rPr lang="en-GB" sz="6000" dirty="0">
                <a:solidFill>
                  <a:srgbClr val="92D050"/>
                </a:solidFill>
              </a:rPr>
              <a:t>Key Challenges and Lessons Learnt</a:t>
            </a:r>
            <a:endParaRPr lang="en-US" sz="6000" dirty="0"/>
          </a:p>
        </p:txBody>
      </p:sp>
      <p:sp>
        <p:nvSpPr>
          <p:cNvPr id="4" name="TextBox 3">
            <a:extLst>
              <a:ext uri="{FF2B5EF4-FFF2-40B4-BE49-F238E27FC236}">
                <a16:creationId xmlns:a16="http://schemas.microsoft.com/office/drawing/2014/main" id="{C1BD77EA-9DC2-7145-7667-C71958588CB2}"/>
              </a:ext>
            </a:extLst>
          </p:cNvPr>
          <p:cNvSpPr txBox="1"/>
          <p:nvPr/>
        </p:nvSpPr>
        <p:spPr>
          <a:xfrm>
            <a:off x="616779" y="2339162"/>
            <a:ext cx="23153617" cy="9818072"/>
          </a:xfrm>
          <a:prstGeom prst="rect">
            <a:avLst/>
          </a:prstGeom>
          <a:noFill/>
        </p:spPr>
        <p:txBody>
          <a:bodyPr wrap="square">
            <a:spAutoFit/>
          </a:bodyPr>
          <a:lstStyle/>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Challenges </a:t>
            </a:r>
          </a:p>
          <a:p>
            <a:pPr marL="571500" lvl="8"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Difficulties in getting qualified candidates for niche areas </a:t>
            </a:r>
          </a:p>
          <a:p>
            <a:pPr marL="571500" lvl="8" indent="-571500">
              <a:buFont typeface="Wingdings" panose="05000000000000000000" pitchFamily="2" charset="2"/>
              <a:buChar char="§"/>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lvl="8"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Managing expectations from decision makers who are either too fast or too slow in their responses</a:t>
            </a:r>
          </a:p>
          <a:p>
            <a:pPr marL="571500" lvl="8" indent="-571500">
              <a:buFont typeface="Wingdings" panose="05000000000000000000" pitchFamily="2" charset="2"/>
              <a:buChar char="§"/>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lvl="8"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Bureaucracy-related barriers and Long approval processes e.g.  accreditation by relevant Institutional Ethics Review Committees (IERCs)</a:t>
            </a:r>
          </a:p>
          <a:p>
            <a:pPr marL="571500" lvl="8" indent="-571500">
              <a:buFont typeface="Wingdings" panose="05000000000000000000" pitchFamily="2" charset="2"/>
              <a:buChar char="§"/>
            </a:pPr>
            <a:endParaRPr lang="en-GB" sz="3200" dirty="0">
              <a:latin typeface="Calibri Light" panose="020F0302020204030204" pitchFamily="34" charset="0"/>
              <a:ea typeface="Calibri Light" panose="020F0302020204030204" pitchFamily="34" charset="0"/>
              <a:cs typeface="Calibri Light" panose="020F0302020204030204" pitchFamily="34" charset="0"/>
            </a:endParaRPr>
          </a:p>
          <a:p>
            <a:pPr marL="571500" lvl="8"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Lack of common understanding of key strategies like system thinking, signature issues and DEI</a:t>
            </a:r>
          </a:p>
          <a:p>
            <a:pPr marL="457200" lvl="8" indent="-457200">
              <a:buFont typeface="+mj-lt"/>
              <a:buAutoNum type="arabicPeriod"/>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r>
              <a:rPr lang="en-GB" sz="3600" b="1" u="sng" dirty="0">
                <a:latin typeface="Calibri Light" panose="020F0302020204030204" pitchFamily="34" charset="0"/>
                <a:ea typeface="Calibri Light" panose="020F0302020204030204" pitchFamily="34" charset="0"/>
                <a:cs typeface="Calibri Light" panose="020F0302020204030204" pitchFamily="34" charset="0"/>
              </a:rPr>
              <a:t>Recommendations </a:t>
            </a: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Participatory proposal development with key stakeholders to form common understanding and easy buy-in.</a:t>
            </a:r>
          </a:p>
          <a:p>
            <a:pPr marL="571500" indent="-571500">
              <a:buFont typeface="Wingdings" panose="05000000000000000000" pitchFamily="2" charset="2"/>
              <a:buChar char="§"/>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Enhance cross-functional collaboration and synergy among different themes and units </a:t>
            </a:r>
          </a:p>
          <a:p>
            <a:pPr marL="571500" indent="-571500">
              <a:buFont typeface="Wingdings" panose="05000000000000000000" pitchFamily="2" charset="2"/>
              <a:buChar char="§"/>
            </a:pPr>
            <a:endParaRPr lang="en-GB" sz="3600" dirty="0">
              <a:latin typeface="Calibri Light" panose="020F0302020204030204" pitchFamily="34" charset="0"/>
              <a:ea typeface="Calibri Light" panose="020F0302020204030204" pitchFamily="34" charset="0"/>
              <a:cs typeface="Calibri Light" panose="020F0302020204030204" pitchFamily="34" charset="0"/>
            </a:endParaRPr>
          </a:p>
          <a:p>
            <a:pPr marL="571500" indent="-571500">
              <a:buFont typeface="Wingdings" panose="05000000000000000000" pitchFamily="2" charset="2"/>
              <a:buChar char="§"/>
            </a:pPr>
            <a:r>
              <a:rPr lang="en-GB" sz="3600" dirty="0">
                <a:latin typeface="Calibri Light" panose="020F0302020204030204" pitchFamily="34" charset="0"/>
                <a:ea typeface="Calibri Light" panose="020F0302020204030204" pitchFamily="34" charset="0"/>
                <a:cs typeface="Calibri Light" panose="020F0302020204030204" pitchFamily="34" charset="0"/>
              </a:rPr>
              <a:t>At the organizational level, promote open access to research data while sharing findings and information to partners and stakeholders.</a:t>
            </a:r>
          </a:p>
          <a:p>
            <a:endParaRPr lang="en-GB" sz="2400" b="1" dirty="0">
              <a:latin typeface="Calibri Light" panose="020F0302020204030204" pitchFamily="34" charset="0"/>
              <a:ea typeface="Calibri Light" panose="020F0302020204030204" pitchFamily="34" charset="0"/>
              <a:cs typeface="Calibri Light" panose="020F0302020204030204" pitchFamily="34" charset="0"/>
            </a:endParaRPr>
          </a:p>
        </p:txBody>
      </p:sp>
    </p:spTree>
    <p:custDataLst>
      <p:tags r:id="rId1"/>
    </p:custDataLst>
    <p:extLst>
      <p:ext uri="{BB962C8B-B14F-4D97-AF65-F5344CB8AC3E}">
        <p14:creationId xmlns:p14="http://schemas.microsoft.com/office/powerpoint/2010/main" val="64408904"/>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D0C508C-2218-48FC-AA8A-56F567440930}"/>
              </a:ext>
            </a:extLst>
          </p:cNvPr>
          <p:cNvSpPr>
            <a:spLocks noGrp="1"/>
          </p:cNvSpPr>
          <p:nvPr>
            <p:ph type="title"/>
          </p:nvPr>
        </p:nvSpPr>
        <p:spPr/>
        <p:txBody>
          <a:bodyPr/>
          <a:lstStyle/>
          <a:p>
            <a:r>
              <a:rPr lang="en-US" dirty="0"/>
              <a:t>THANK YOU</a:t>
            </a:r>
          </a:p>
        </p:txBody>
      </p:sp>
      <p:sp>
        <p:nvSpPr>
          <p:cNvPr id="10" name="Text Placeholder 9">
            <a:extLst>
              <a:ext uri="{FF2B5EF4-FFF2-40B4-BE49-F238E27FC236}">
                <a16:creationId xmlns:a16="http://schemas.microsoft.com/office/drawing/2014/main" id="{D8CCC640-5427-43AA-9748-7F01B5619679}"/>
              </a:ext>
            </a:extLst>
          </p:cNvPr>
          <p:cNvSpPr>
            <a:spLocks noGrp="1"/>
          </p:cNvSpPr>
          <p:nvPr>
            <p:ph type="body" sz="quarter" idx="16"/>
          </p:nvPr>
        </p:nvSpPr>
        <p:spPr>
          <a:xfrm>
            <a:off x="6636544" y="10666534"/>
            <a:ext cx="11114088" cy="730250"/>
          </a:xfrm>
        </p:spPr>
        <p:txBody>
          <a:bodyPr>
            <a:normAutofit fontScale="85000" lnSpcReduction="20000"/>
          </a:bodyPr>
          <a:lstStyle/>
          <a:p>
            <a:r>
              <a:rPr lang="en-US" dirty="0"/>
              <a:t>www.aphrc.org</a:t>
            </a:r>
          </a:p>
        </p:txBody>
      </p:sp>
      <p:pic>
        <p:nvPicPr>
          <p:cNvPr id="13" name="Picture 12">
            <a:extLst>
              <a:ext uri="{FF2B5EF4-FFF2-40B4-BE49-F238E27FC236}">
                <a16:creationId xmlns:a16="http://schemas.microsoft.com/office/drawing/2014/main" id="{E4F9ECE3-F8AA-4EA5-8187-D6B43BDA8B5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966517" y="483712"/>
            <a:ext cx="4454140" cy="5010908"/>
          </a:xfrm>
          <a:prstGeom prst="rect">
            <a:avLst/>
          </a:prstGeom>
          <a:effectLst>
            <a:outerShdw blurRad="508000" dist="381000" dir="5400000" algn="t" rotWithShape="0">
              <a:prstClr val="black">
                <a:alpha val="15000"/>
              </a:prstClr>
            </a:outerShdw>
          </a:effectLst>
        </p:spPr>
      </p:pic>
      <p:sp>
        <p:nvSpPr>
          <p:cNvPr id="17" name="TextBox 16">
            <a:extLst>
              <a:ext uri="{FF2B5EF4-FFF2-40B4-BE49-F238E27FC236}">
                <a16:creationId xmlns:a16="http://schemas.microsoft.com/office/drawing/2014/main" id="{6EBDD4E6-C86C-4893-83C1-D663946176E0}"/>
              </a:ext>
            </a:extLst>
          </p:cNvPr>
          <p:cNvSpPr txBox="1"/>
          <p:nvPr/>
        </p:nvSpPr>
        <p:spPr>
          <a:xfrm>
            <a:off x="10803731" y="9293318"/>
            <a:ext cx="2779712" cy="707886"/>
          </a:xfrm>
          <a:prstGeom prst="rect">
            <a:avLst/>
          </a:prstGeom>
          <a:noFill/>
        </p:spPr>
        <p:txBody>
          <a:bodyPr wrap="square" rtlCol="0" anchor="ctr">
            <a:spAutoFit/>
          </a:bodyPr>
          <a:lstStyle/>
          <a:p>
            <a:pPr algn="ctr"/>
            <a:r>
              <a:rPr lang="en-US" sz="4000" dirty="0">
                <a:solidFill>
                  <a:schemeClr val="accent1"/>
                </a:solidFill>
              </a:rPr>
              <a:t>@aphrc</a:t>
            </a:r>
          </a:p>
        </p:txBody>
      </p:sp>
      <p:pic>
        <p:nvPicPr>
          <p:cNvPr id="3" name="Graphic 2">
            <a:extLst>
              <a:ext uri="{FF2B5EF4-FFF2-40B4-BE49-F238E27FC236}">
                <a16:creationId xmlns:a16="http://schemas.microsoft.com/office/drawing/2014/main" id="{F8DF5E6E-46C7-505A-F1CD-6A89C6B7A13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34765" y="8348894"/>
            <a:ext cx="4317645" cy="754173"/>
          </a:xfrm>
          <a:prstGeom prst="rect">
            <a:avLst/>
          </a:prstGeom>
        </p:spPr>
      </p:pic>
    </p:spTree>
    <p:extLst>
      <p:ext uri="{BB962C8B-B14F-4D97-AF65-F5344CB8AC3E}">
        <p14:creationId xmlns:p14="http://schemas.microsoft.com/office/powerpoint/2010/main" val="3521737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273839"/>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Projects implemented in 2023</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pic>
        <p:nvPicPr>
          <p:cNvPr id="3" name="Picture 2">
            <a:extLst>
              <a:ext uri="{FF2B5EF4-FFF2-40B4-BE49-F238E27FC236}">
                <a16:creationId xmlns:a16="http://schemas.microsoft.com/office/drawing/2014/main" id="{616F004A-1029-BCF7-329D-52FCA06C2A18}"/>
              </a:ext>
            </a:extLst>
          </p:cNvPr>
          <p:cNvPicPr>
            <a:picLocks noChangeAspect="1"/>
          </p:cNvPicPr>
          <p:nvPr/>
        </p:nvPicPr>
        <p:blipFill>
          <a:blip r:embed="rId4"/>
          <a:stretch>
            <a:fillRect/>
          </a:stretch>
        </p:blipFill>
        <p:spPr>
          <a:xfrm>
            <a:off x="200279" y="2409910"/>
            <a:ext cx="11903169" cy="4823975"/>
          </a:xfrm>
          <a:prstGeom prst="rect">
            <a:avLst/>
          </a:prstGeom>
        </p:spPr>
      </p:pic>
      <p:pic>
        <p:nvPicPr>
          <p:cNvPr id="2" name="Picture 1">
            <a:extLst>
              <a:ext uri="{FF2B5EF4-FFF2-40B4-BE49-F238E27FC236}">
                <a16:creationId xmlns:a16="http://schemas.microsoft.com/office/drawing/2014/main" id="{6BA7E568-0A4D-0499-9F93-5927B1C60019}"/>
              </a:ext>
            </a:extLst>
          </p:cNvPr>
          <p:cNvPicPr>
            <a:picLocks noChangeAspect="1"/>
          </p:cNvPicPr>
          <p:nvPr/>
        </p:nvPicPr>
        <p:blipFill>
          <a:blip r:embed="rId5"/>
          <a:stretch>
            <a:fillRect/>
          </a:stretch>
        </p:blipFill>
        <p:spPr>
          <a:xfrm>
            <a:off x="200279" y="7554906"/>
            <a:ext cx="12067762" cy="5389479"/>
          </a:xfrm>
          <a:prstGeom prst="rect">
            <a:avLst/>
          </a:prstGeom>
        </p:spPr>
      </p:pic>
      <p:sp>
        <p:nvSpPr>
          <p:cNvPr id="5" name="Text Placeholder 2">
            <a:extLst>
              <a:ext uri="{FF2B5EF4-FFF2-40B4-BE49-F238E27FC236}">
                <a16:creationId xmlns:a16="http://schemas.microsoft.com/office/drawing/2014/main" id="{05D75924-80D2-0589-8E63-B0A8ED8231F8}"/>
              </a:ext>
            </a:extLst>
          </p:cNvPr>
          <p:cNvSpPr txBox="1">
            <a:spLocks/>
          </p:cNvSpPr>
          <p:nvPr/>
        </p:nvSpPr>
        <p:spPr>
          <a:xfrm>
            <a:off x="12268042" y="2344920"/>
            <a:ext cx="11752630" cy="482397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This year recorded the highest number of  projects with a steady increase from 157 in 2022 to 208  in 2023. </a:t>
            </a:r>
          </a:p>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This year also had the highest number of new projects compared to the previous 3 years.</a:t>
            </a:r>
          </a:p>
        </p:txBody>
      </p:sp>
      <p:sp>
        <p:nvSpPr>
          <p:cNvPr id="6" name="Text Placeholder 2">
            <a:extLst>
              <a:ext uri="{FF2B5EF4-FFF2-40B4-BE49-F238E27FC236}">
                <a16:creationId xmlns:a16="http://schemas.microsoft.com/office/drawing/2014/main" id="{C6E6E558-3EF5-41D3-9337-97C12237B132}"/>
              </a:ext>
            </a:extLst>
          </p:cNvPr>
          <p:cNvSpPr txBox="1">
            <a:spLocks/>
          </p:cNvSpPr>
          <p:nvPr/>
        </p:nvSpPr>
        <p:spPr>
          <a:xfrm>
            <a:off x="12193587" y="8711242"/>
            <a:ext cx="12119134" cy="201090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HAW and DSP had the highest number of new projects at 17 and 10 resp.</a:t>
            </a:r>
          </a:p>
        </p:txBody>
      </p:sp>
    </p:spTree>
    <p:custDataLst>
      <p:tags r:id="rId1"/>
    </p:custDataLst>
    <p:extLst>
      <p:ext uri="{BB962C8B-B14F-4D97-AF65-F5344CB8AC3E}">
        <p14:creationId xmlns:p14="http://schemas.microsoft.com/office/powerpoint/2010/main" val="2869378215"/>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155540" y="341552"/>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Active and Closed Projects</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1</a:t>
            </a:r>
            <a:endParaRPr dirty="0"/>
          </a:p>
        </p:txBody>
      </p:sp>
      <p:sp>
        <p:nvSpPr>
          <p:cNvPr id="5" name="Text Placeholder 2">
            <a:extLst>
              <a:ext uri="{FF2B5EF4-FFF2-40B4-BE49-F238E27FC236}">
                <a16:creationId xmlns:a16="http://schemas.microsoft.com/office/drawing/2014/main" id="{DF41D04B-0331-44BE-91C9-A70FC5F0693E}"/>
              </a:ext>
            </a:extLst>
          </p:cNvPr>
          <p:cNvSpPr>
            <a:spLocks noGrp="1"/>
          </p:cNvSpPr>
          <p:nvPr>
            <p:ph type="body" idx="1"/>
          </p:nvPr>
        </p:nvSpPr>
        <p:spPr>
          <a:xfrm>
            <a:off x="765618" y="2410715"/>
            <a:ext cx="22076093" cy="1444626"/>
          </a:xfrm>
        </p:spPr>
        <p:txBody>
          <a:bodyPr>
            <a:noAutofit/>
          </a:bodyPr>
          <a:lstStyle/>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By the end of 2023, 65% (135) of the projects were active while 35% (73) closed. </a:t>
            </a:r>
          </a:p>
        </p:txBody>
      </p:sp>
      <p:pic>
        <p:nvPicPr>
          <p:cNvPr id="2" name="Picture 1">
            <a:extLst>
              <a:ext uri="{FF2B5EF4-FFF2-40B4-BE49-F238E27FC236}">
                <a16:creationId xmlns:a16="http://schemas.microsoft.com/office/drawing/2014/main" id="{48A16798-17D3-4C83-1033-184DD57ED50C}"/>
              </a:ext>
            </a:extLst>
          </p:cNvPr>
          <p:cNvPicPr>
            <a:picLocks noChangeAspect="1"/>
          </p:cNvPicPr>
          <p:nvPr/>
        </p:nvPicPr>
        <p:blipFill>
          <a:blip r:embed="rId4"/>
          <a:stretch>
            <a:fillRect/>
          </a:stretch>
        </p:blipFill>
        <p:spPr>
          <a:xfrm>
            <a:off x="2759241" y="4303948"/>
            <a:ext cx="17060967" cy="7001337"/>
          </a:xfrm>
          <a:prstGeom prst="rect">
            <a:avLst/>
          </a:prstGeom>
        </p:spPr>
      </p:pic>
    </p:spTree>
    <p:custDataLst>
      <p:tags r:id="rId1"/>
    </p:custDataLst>
    <p:extLst>
      <p:ext uri="{BB962C8B-B14F-4D97-AF65-F5344CB8AC3E}">
        <p14:creationId xmlns:p14="http://schemas.microsoft.com/office/powerpoint/2010/main" val="3837733366"/>
      </p:ext>
    </p:extLst>
  </p:cSld>
  <p:clrMapOvr>
    <a:masterClrMapping/>
  </p:clrMapOvr>
  <mc:AlternateContent xmlns:mc="http://schemas.openxmlformats.org/markup-compatibility/2006" xmlns:p14="http://schemas.microsoft.com/office/powerpoint/2010/main">
    <mc:Choice Requires="p14">
      <p:transition p14:dur="0" advTm="49303"/>
    </mc:Choice>
    <mc:Fallback xmlns="">
      <p:transition advTm="49303"/>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155540" y="466761"/>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The 3Ms- Multi-Year Projects</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4" name="Text Placeholder 2">
            <a:extLst>
              <a:ext uri="{FF2B5EF4-FFF2-40B4-BE49-F238E27FC236}">
                <a16:creationId xmlns:a16="http://schemas.microsoft.com/office/drawing/2014/main" id="{05D75924-80D2-0589-8E63-B0A8ED8231F8}"/>
              </a:ext>
            </a:extLst>
          </p:cNvPr>
          <p:cNvSpPr txBox="1">
            <a:spLocks/>
          </p:cNvSpPr>
          <p:nvPr/>
        </p:nvSpPr>
        <p:spPr>
          <a:xfrm>
            <a:off x="-144207" y="2837033"/>
            <a:ext cx="12193587" cy="494302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85% (177) of the projects were multi-year while 15% (31) were projects that were running for less than one year.</a:t>
            </a:r>
          </a:p>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This surpassed the set 2023 target of 53% of the projects as multi-year</a:t>
            </a:r>
          </a:p>
        </p:txBody>
      </p:sp>
      <p:pic>
        <p:nvPicPr>
          <p:cNvPr id="2" name="Picture 1">
            <a:extLst>
              <a:ext uri="{FF2B5EF4-FFF2-40B4-BE49-F238E27FC236}">
                <a16:creationId xmlns:a16="http://schemas.microsoft.com/office/drawing/2014/main" id="{40F3D135-C870-FBC1-643F-DE0314274A86}"/>
              </a:ext>
            </a:extLst>
          </p:cNvPr>
          <p:cNvPicPr>
            <a:picLocks noChangeAspect="1"/>
          </p:cNvPicPr>
          <p:nvPr/>
        </p:nvPicPr>
        <p:blipFill>
          <a:blip r:embed="rId4"/>
          <a:stretch>
            <a:fillRect/>
          </a:stretch>
        </p:blipFill>
        <p:spPr>
          <a:xfrm>
            <a:off x="12337795" y="2042030"/>
            <a:ext cx="11898886" cy="5738026"/>
          </a:xfrm>
          <a:prstGeom prst="rect">
            <a:avLst/>
          </a:prstGeom>
        </p:spPr>
      </p:pic>
      <p:sp>
        <p:nvSpPr>
          <p:cNvPr id="5" name="Text Placeholder 2">
            <a:extLst>
              <a:ext uri="{FF2B5EF4-FFF2-40B4-BE49-F238E27FC236}">
                <a16:creationId xmlns:a16="http://schemas.microsoft.com/office/drawing/2014/main" id="{4DDE7FF7-9906-6176-20DD-86807CA1CF3B}"/>
              </a:ext>
            </a:extLst>
          </p:cNvPr>
          <p:cNvSpPr txBox="1">
            <a:spLocks/>
          </p:cNvSpPr>
          <p:nvPr/>
        </p:nvSpPr>
        <p:spPr>
          <a:xfrm>
            <a:off x="12337794" y="9163455"/>
            <a:ext cx="12049381" cy="321735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All the themes surpassed the 2023 target of 53% of projects being multiyear projects. </a:t>
            </a:r>
          </a:p>
        </p:txBody>
      </p:sp>
      <p:pic>
        <p:nvPicPr>
          <p:cNvPr id="6" name="Picture 5">
            <a:extLst>
              <a:ext uri="{FF2B5EF4-FFF2-40B4-BE49-F238E27FC236}">
                <a16:creationId xmlns:a16="http://schemas.microsoft.com/office/drawing/2014/main" id="{7F4F2AC9-790E-01E5-07F3-E0C6C456D09E}"/>
              </a:ext>
            </a:extLst>
          </p:cNvPr>
          <p:cNvPicPr>
            <a:picLocks noChangeAspect="1"/>
          </p:cNvPicPr>
          <p:nvPr/>
        </p:nvPicPr>
        <p:blipFill>
          <a:blip r:embed="rId5"/>
          <a:stretch>
            <a:fillRect/>
          </a:stretch>
        </p:blipFill>
        <p:spPr>
          <a:xfrm>
            <a:off x="150494" y="7780055"/>
            <a:ext cx="12894966" cy="5738025"/>
          </a:xfrm>
          <a:prstGeom prst="rect">
            <a:avLst/>
          </a:prstGeom>
        </p:spPr>
      </p:pic>
    </p:spTree>
    <p:custDataLst>
      <p:tags r:id="rId1"/>
    </p:custDataLst>
    <p:extLst>
      <p:ext uri="{BB962C8B-B14F-4D97-AF65-F5344CB8AC3E}">
        <p14:creationId xmlns:p14="http://schemas.microsoft.com/office/powerpoint/2010/main" val="300550351"/>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183173"/>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3Ms - Multi-Million Projects</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4" name="Text Placeholder 2">
            <a:extLst>
              <a:ext uri="{FF2B5EF4-FFF2-40B4-BE49-F238E27FC236}">
                <a16:creationId xmlns:a16="http://schemas.microsoft.com/office/drawing/2014/main" id="{05D75924-80D2-0589-8E63-B0A8ED8231F8}"/>
              </a:ext>
            </a:extLst>
          </p:cNvPr>
          <p:cNvSpPr txBox="1">
            <a:spLocks/>
          </p:cNvSpPr>
          <p:nvPr/>
        </p:nvSpPr>
        <p:spPr>
          <a:xfrm>
            <a:off x="12456795" y="1949480"/>
            <a:ext cx="11930380" cy="553408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In 2023, 16% (33) of the projects were multi-million while 84% (175) were less than USD 1 million. </a:t>
            </a:r>
          </a:p>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Slightly surpassing the multi-million target for 2023 was 15%.</a:t>
            </a:r>
          </a:p>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This was an increase from 2022 where 15% (22) projects were Multi-million.</a:t>
            </a:r>
          </a:p>
        </p:txBody>
      </p:sp>
      <p:sp>
        <p:nvSpPr>
          <p:cNvPr id="3" name="Text Placeholder 2">
            <a:extLst>
              <a:ext uri="{FF2B5EF4-FFF2-40B4-BE49-F238E27FC236}">
                <a16:creationId xmlns:a16="http://schemas.microsoft.com/office/drawing/2014/main" id="{85807A11-C749-2CCA-49BE-19342C3A68E5}"/>
              </a:ext>
            </a:extLst>
          </p:cNvPr>
          <p:cNvSpPr txBox="1">
            <a:spLocks/>
          </p:cNvSpPr>
          <p:nvPr/>
        </p:nvSpPr>
        <p:spPr>
          <a:xfrm>
            <a:off x="12193587" y="7957698"/>
            <a:ext cx="12043094" cy="431227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Half of the themes surpassed the 15% target for proportion of projects that are multi-million.</a:t>
            </a:r>
          </a:p>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The highest was WARO at 44% and Operations at 43%.</a:t>
            </a:r>
          </a:p>
        </p:txBody>
      </p:sp>
      <p:pic>
        <p:nvPicPr>
          <p:cNvPr id="6" name="Picture 5">
            <a:extLst>
              <a:ext uri="{FF2B5EF4-FFF2-40B4-BE49-F238E27FC236}">
                <a16:creationId xmlns:a16="http://schemas.microsoft.com/office/drawing/2014/main" id="{ABCC9038-DA74-3BFE-B9F0-2336A27833CD}"/>
              </a:ext>
            </a:extLst>
          </p:cNvPr>
          <p:cNvPicPr>
            <a:picLocks noChangeAspect="1"/>
          </p:cNvPicPr>
          <p:nvPr/>
        </p:nvPicPr>
        <p:blipFill>
          <a:blip r:embed="rId4"/>
          <a:stretch>
            <a:fillRect/>
          </a:stretch>
        </p:blipFill>
        <p:spPr>
          <a:xfrm>
            <a:off x="150495" y="1890225"/>
            <a:ext cx="11375198" cy="5593337"/>
          </a:xfrm>
          <a:prstGeom prst="rect">
            <a:avLst/>
          </a:prstGeom>
        </p:spPr>
      </p:pic>
      <p:pic>
        <p:nvPicPr>
          <p:cNvPr id="2" name="Picture 1">
            <a:extLst>
              <a:ext uri="{FF2B5EF4-FFF2-40B4-BE49-F238E27FC236}">
                <a16:creationId xmlns:a16="http://schemas.microsoft.com/office/drawing/2014/main" id="{D2A321B0-D7F5-DCD9-F077-63711400BD85}"/>
              </a:ext>
            </a:extLst>
          </p:cNvPr>
          <p:cNvPicPr>
            <a:picLocks noChangeAspect="1"/>
          </p:cNvPicPr>
          <p:nvPr/>
        </p:nvPicPr>
        <p:blipFill>
          <a:blip r:embed="rId5"/>
          <a:stretch>
            <a:fillRect/>
          </a:stretch>
        </p:blipFill>
        <p:spPr>
          <a:xfrm>
            <a:off x="450562" y="7957697"/>
            <a:ext cx="11743025" cy="4312273"/>
          </a:xfrm>
          <a:prstGeom prst="rect">
            <a:avLst/>
          </a:prstGeom>
        </p:spPr>
      </p:pic>
    </p:spTree>
    <p:custDataLst>
      <p:tags r:id="rId1"/>
    </p:custDataLst>
    <p:extLst>
      <p:ext uri="{BB962C8B-B14F-4D97-AF65-F5344CB8AC3E}">
        <p14:creationId xmlns:p14="http://schemas.microsoft.com/office/powerpoint/2010/main" val="984470908"/>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183173"/>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Prime v/s Sub-Award </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3" name="Text Placeholder 2">
            <a:extLst>
              <a:ext uri="{FF2B5EF4-FFF2-40B4-BE49-F238E27FC236}">
                <a16:creationId xmlns:a16="http://schemas.microsoft.com/office/drawing/2014/main" id="{85807A11-C749-2CCA-49BE-19342C3A68E5}"/>
              </a:ext>
            </a:extLst>
          </p:cNvPr>
          <p:cNvSpPr txBox="1">
            <a:spLocks/>
          </p:cNvSpPr>
          <p:nvPr/>
        </p:nvSpPr>
        <p:spPr>
          <a:xfrm>
            <a:off x="1522603" y="9353355"/>
            <a:ext cx="20944205" cy="274677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SzPct val="83000"/>
              <a:buFont typeface="Wingdings" panose="05000000000000000000" pitchFamily="2" charset="2"/>
              <a:buChar char="§"/>
            </a:pPr>
            <a:r>
              <a:rPr lang="en-GB" sz="360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The monetary value of the prime award projects contributed 79.9% (USD 127.1M) of the total lifetime value of the projects implemented in the year 2023.</a:t>
            </a:r>
          </a:p>
          <a:p>
            <a:pPr marL="1181108" indent="-571500" algn="just">
              <a:buSzPct val="83000"/>
              <a:buFont typeface="Wingdings" panose="05000000000000000000" pitchFamily="2" charset="2"/>
              <a:buChar char="§"/>
            </a:pPr>
            <a:r>
              <a:rPr lang="en-US" sz="3600" dirty="0">
                <a:latin typeface="Calibri Light" panose="020F0302020204030204" pitchFamily="34" charset="0"/>
                <a:ea typeface="Calibri Light" panose="020F0302020204030204" pitchFamily="34" charset="0"/>
                <a:cs typeface="Calibri Light" panose="020F0302020204030204" pitchFamily="34" charset="0"/>
              </a:rPr>
              <a:t>Almost half, 52% (109) of the projects in 2023 were prime awards, a slight decrease compared to 2022 and 2021. </a:t>
            </a:r>
          </a:p>
          <a:p>
            <a:pPr marL="1181108" indent="-571500" algn="just">
              <a:buSzPct val="83000"/>
              <a:buFont typeface="Wingdings" panose="05000000000000000000" pitchFamily="2" charset="2"/>
              <a:buChar char="§"/>
            </a:pPr>
            <a:r>
              <a:rPr lang="en-US" sz="360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Others include projects that were consultancies.</a:t>
            </a:r>
            <a:endParaRPr lang="en-GB" sz="360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5" name="Picture 4">
            <a:extLst>
              <a:ext uri="{FF2B5EF4-FFF2-40B4-BE49-F238E27FC236}">
                <a16:creationId xmlns:a16="http://schemas.microsoft.com/office/drawing/2014/main" id="{02CCCE34-7594-4966-E53D-9007F99ACC9C}"/>
              </a:ext>
            </a:extLst>
          </p:cNvPr>
          <p:cNvPicPr>
            <a:picLocks noChangeAspect="1"/>
          </p:cNvPicPr>
          <p:nvPr/>
        </p:nvPicPr>
        <p:blipFill>
          <a:blip r:embed="rId4"/>
          <a:stretch>
            <a:fillRect/>
          </a:stretch>
        </p:blipFill>
        <p:spPr>
          <a:xfrm>
            <a:off x="2866707" y="1983458"/>
            <a:ext cx="18653760" cy="7014238"/>
          </a:xfrm>
          <a:prstGeom prst="rect">
            <a:avLst/>
          </a:prstGeom>
        </p:spPr>
      </p:pic>
    </p:spTree>
    <p:custDataLst>
      <p:tags r:id="rId1"/>
    </p:custDataLst>
    <p:extLst>
      <p:ext uri="{BB962C8B-B14F-4D97-AF65-F5344CB8AC3E}">
        <p14:creationId xmlns:p14="http://schemas.microsoft.com/office/powerpoint/2010/main" val="2839513403"/>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1229995" y="332029"/>
            <a:ext cx="22076093" cy="1444626"/>
          </a:xfrm>
          <a:prstGeom prst="rect">
            <a:avLst/>
          </a:prstGeom>
          <a:solidFill>
            <a:srgbClr val="EDECED"/>
          </a:solidFill>
          <a:ln>
            <a:noFill/>
          </a:ln>
        </p:spPr>
        <p:txBody>
          <a:bodyPr spcFirstLastPara="1" wrap="square" lIns="91425" tIns="45700" rIns="91425" bIns="45700" anchor="ctr" anchorCtr="0">
            <a:normAutofit/>
          </a:bodyPr>
          <a:lstStyle/>
          <a:p>
            <a:pPr lvl="0">
              <a:buSzPts val="7200"/>
            </a:pPr>
            <a:r>
              <a:rPr lang="en-GB" sz="6600" dirty="0">
                <a:solidFill>
                  <a:srgbClr val="92D050"/>
                </a:solidFill>
              </a:rPr>
              <a:t>2023 Top Funders </a:t>
            </a:r>
            <a:endParaRPr sz="6600" dirty="0">
              <a:solidFill>
                <a:srgbClr val="92D050"/>
              </a:solidFill>
            </a:endParaRPr>
          </a:p>
        </p:txBody>
      </p:sp>
      <p:sp>
        <p:nvSpPr>
          <p:cNvPr id="222" name="Google Shape;222;p3"/>
          <p:cNvSpPr txBox="1">
            <a:spLocks noGrp="1"/>
          </p:cNvSpPr>
          <p:nvPr>
            <p:ph type="sldNum" idx="12"/>
          </p:nvPr>
        </p:nvSpPr>
        <p:spPr>
          <a:xfrm>
            <a:off x="23306088" y="12634913"/>
            <a:ext cx="930592" cy="1081087"/>
          </a:xfrm>
          <a:prstGeom prst="rect">
            <a:avLst/>
          </a:prstGeom>
          <a:solidFill>
            <a:schemeClr val="lt1"/>
          </a:solidFill>
          <a:ln>
            <a:noFill/>
          </a:ln>
          <a:effectLst>
            <a:outerShdw blurRad="635000" dist="254000" dir="13500000" algn="r" rotWithShape="0">
              <a:srgbClr val="000000">
                <a:alpha val="20000"/>
              </a:srgbClr>
            </a:outerShdw>
          </a:effectLst>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dirty="0"/>
              <a:t>2</a:t>
            </a:r>
            <a:endParaRPr dirty="0"/>
          </a:p>
        </p:txBody>
      </p:sp>
      <p:sp>
        <p:nvSpPr>
          <p:cNvPr id="4" name="Text Placeholder 2">
            <a:extLst>
              <a:ext uri="{FF2B5EF4-FFF2-40B4-BE49-F238E27FC236}">
                <a16:creationId xmlns:a16="http://schemas.microsoft.com/office/drawing/2014/main" id="{05D75924-80D2-0589-8E63-B0A8ED8231F8}"/>
              </a:ext>
            </a:extLst>
          </p:cNvPr>
          <p:cNvSpPr txBox="1">
            <a:spLocks/>
          </p:cNvSpPr>
          <p:nvPr/>
        </p:nvSpPr>
        <p:spPr>
          <a:xfrm>
            <a:off x="-51465" y="3344274"/>
            <a:ext cx="24288145" cy="796311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2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000"/>
              </a:spcBef>
              <a:spcAft>
                <a:spcPts val="0"/>
              </a:spcAft>
              <a:buClr>
                <a:schemeClr val="dk1"/>
              </a:buClr>
              <a:buSzPts val="4800"/>
              <a:buFont typeface="Arial"/>
              <a:buNone/>
              <a:defRPr sz="48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000"/>
              </a:spcBef>
              <a:spcAft>
                <a:spcPts val="0"/>
              </a:spcAft>
              <a:buClr>
                <a:schemeClr val="dk1"/>
              </a:buClr>
              <a:buSzPts val="4000"/>
              <a:buFont typeface="Arial"/>
              <a:buNone/>
              <a:defRPr sz="4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1000"/>
              </a:spcBef>
              <a:spcAft>
                <a:spcPts val="0"/>
              </a:spcAft>
              <a:buClr>
                <a:schemeClr val="dk1"/>
              </a:buClr>
              <a:buSzPts val="1800"/>
              <a:buFont typeface="Arial"/>
              <a:buChar char="•"/>
              <a:defRPr sz="3600" b="0" i="0" u="none" strike="noStrike" cap="none">
                <a:solidFill>
                  <a:schemeClr val="dk1"/>
                </a:solidFill>
                <a:latin typeface="Calibri"/>
                <a:ea typeface="Calibri"/>
                <a:cs typeface="Calibri"/>
                <a:sym typeface="Calibri"/>
              </a:defRPr>
            </a:lvl9pPr>
          </a:lstStyle>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The Center had 95 funders providing USD 159.3 million in total lifetime monetary value of grants. The top 5 funders of 2023 were:</a:t>
            </a:r>
          </a:p>
          <a:p>
            <a:pPr marL="2552708" lvl="3" indent="-571500" algn="just">
              <a:buFont typeface="Wingdings" panose="05000000000000000000" pitchFamily="2" charset="2"/>
              <a:buChar char="§"/>
            </a:pPr>
            <a:r>
              <a:rPr lang="en-GB" dirty="0">
                <a:solidFill>
                  <a:schemeClr val="tx1"/>
                </a:solidFill>
                <a:latin typeface="Calibri Light" panose="020F0302020204030204" pitchFamily="34" charset="0"/>
                <a:cs typeface="Calibri Light" panose="020F0302020204030204" pitchFamily="34" charset="0"/>
              </a:rPr>
              <a:t>BMGF 			USD 41,681,060</a:t>
            </a:r>
          </a:p>
          <a:p>
            <a:pPr marL="2552708" lvl="3" indent="-571500" algn="just">
              <a:buFont typeface="Wingdings" panose="05000000000000000000" pitchFamily="2" charset="2"/>
              <a:buChar char="§"/>
            </a:pPr>
            <a:r>
              <a:rPr lang="en-GB" dirty="0">
                <a:solidFill>
                  <a:schemeClr val="tx1"/>
                </a:solidFill>
                <a:latin typeface="Calibri Light" panose="020F0302020204030204" pitchFamily="34" charset="0"/>
                <a:cs typeface="Calibri Light" panose="020F0302020204030204" pitchFamily="34" charset="0"/>
              </a:rPr>
              <a:t>SIDA 				USD 25,668,342</a:t>
            </a:r>
          </a:p>
          <a:p>
            <a:pPr marL="2552708" lvl="3" indent="-571500" algn="just">
              <a:buFont typeface="Wingdings" panose="05000000000000000000" pitchFamily="2" charset="2"/>
              <a:buChar char="§"/>
            </a:pPr>
            <a:r>
              <a:rPr lang="en-GB" dirty="0" err="1">
                <a:solidFill>
                  <a:schemeClr val="tx1"/>
                </a:solidFill>
                <a:latin typeface="Calibri Light" panose="020F0302020204030204" pitchFamily="34" charset="0"/>
                <a:cs typeface="Calibri Light" panose="020F0302020204030204" pitchFamily="34" charset="0"/>
              </a:rPr>
              <a:t>Wellcome</a:t>
            </a:r>
            <a:r>
              <a:rPr lang="en-GB" dirty="0">
                <a:solidFill>
                  <a:schemeClr val="tx1"/>
                </a:solidFill>
                <a:latin typeface="Calibri Light" panose="020F0302020204030204" pitchFamily="34" charset="0"/>
                <a:cs typeface="Calibri Light" panose="020F0302020204030204" pitchFamily="34" charset="0"/>
              </a:rPr>
              <a:t> Trust 	USD 20,094,678</a:t>
            </a:r>
          </a:p>
          <a:p>
            <a:pPr marL="2552708" lvl="3" indent="-571500" algn="just">
              <a:buFont typeface="Wingdings" panose="05000000000000000000" pitchFamily="2" charset="2"/>
              <a:buChar char="§"/>
            </a:pPr>
            <a:r>
              <a:rPr lang="en-GB" dirty="0">
                <a:solidFill>
                  <a:schemeClr val="tx1"/>
                </a:solidFill>
                <a:latin typeface="Calibri Light" panose="020F0302020204030204" pitchFamily="34" charset="0"/>
                <a:cs typeface="Calibri Light" panose="020F0302020204030204" pitchFamily="34" charset="0"/>
              </a:rPr>
              <a:t>IDRC				USD 8,361,524</a:t>
            </a:r>
          </a:p>
          <a:p>
            <a:pPr marL="2552708" lvl="3" indent="-571500" algn="just">
              <a:buFont typeface="Wingdings" panose="05000000000000000000" pitchFamily="2" charset="2"/>
              <a:buChar char="§"/>
            </a:pPr>
            <a:r>
              <a:rPr lang="en-GB" dirty="0">
                <a:solidFill>
                  <a:schemeClr val="tx1"/>
                </a:solidFill>
                <a:latin typeface="Calibri Light" panose="020F0302020204030204" pitchFamily="34" charset="0"/>
                <a:cs typeface="Calibri Light" panose="020F0302020204030204" pitchFamily="34" charset="0"/>
              </a:rPr>
              <a:t>RTI International	USD 6,679,766</a:t>
            </a:r>
          </a:p>
          <a:p>
            <a:pPr marL="1181108" indent="-571500" algn="just">
              <a:buFont typeface="Wingdings" panose="05000000000000000000" pitchFamily="2" charset="2"/>
              <a:buChar char="§"/>
            </a:pPr>
            <a:endParaRPr lang="en-GB" sz="3600" dirty="0">
              <a:solidFill>
                <a:schemeClr val="tx1"/>
              </a:solidFill>
              <a:latin typeface="Calibri Light" panose="020F0302020204030204" pitchFamily="34" charset="0"/>
              <a:cs typeface="Calibri Light" panose="020F0302020204030204" pitchFamily="34" charset="0"/>
            </a:endParaRPr>
          </a:p>
          <a:p>
            <a:pPr marL="1181108" indent="-571500" algn="just">
              <a:buFont typeface="Wingdings" panose="05000000000000000000" pitchFamily="2" charset="2"/>
              <a:buChar char="§"/>
            </a:pPr>
            <a:r>
              <a:rPr lang="en-GB" sz="3600" dirty="0">
                <a:solidFill>
                  <a:schemeClr val="tx1"/>
                </a:solidFill>
                <a:latin typeface="Calibri Light" panose="020F0302020204030204" pitchFamily="34" charset="0"/>
                <a:cs typeface="Calibri Light" panose="020F0302020204030204" pitchFamily="34" charset="0"/>
              </a:rPr>
              <a:t>BMGF, SIDA, and </a:t>
            </a:r>
            <a:r>
              <a:rPr lang="en-GB" sz="3600" dirty="0" err="1">
                <a:solidFill>
                  <a:schemeClr val="tx1"/>
                </a:solidFill>
                <a:latin typeface="Calibri Light" panose="020F0302020204030204" pitchFamily="34" charset="0"/>
                <a:cs typeface="Calibri Light" panose="020F0302020204030204" pitchFamily="34" charset="0"/>
              </a:rPr>
              <a:t>Wellcome</a:t>
            </a:r>
            <a:r>
              <a:rPr lang="en-GB" sz="3600" dirty="0">
                <a:solidFill>
                  <a:schemeClr val="tx1"/>
                </a:solidFill>
                <a:latin typeface="Calibri Light" panose="020F0302020204030204" pitchFamily="34" charset="0"/>
                <a:cs typeface="Calibri Light" panose="020F0302020204030204" pitchFamily="34" charset="0"/>
              </a:rPr>
              <a:t> trust contributed 55% of the total lifetime monetary value of projects implemented in 2023.</a:t>
            </a:r>
          </a:p>
          <a:p>
            <a:pPr marL="1181108" indent="-571500" algn="just">
              <a:buFont typeface="Wingdings" panose="05000000000000000000" pitchFamily="2" charset="2"/>
              <a:buChar char="q"/>
            </a:pPr>
            <a:endParaRPr lang="en-GB" sz="3600" dirty="0">
              <a:solidFill>
                <a:schemeClr val="tx1"/>
              </a:solidFill>
              <a:latin typeface="Calibri Light" panose="020F0302020204030204" pitchFamily="34" charset="0"/>
              <a:cs typeface="Calibri Light" panose="020F0302020204030204" pitchFamily="34" charset="0"/>
            </a:endParaRPr>
          </a:p>
        </p:txBody>
      </p:sp>
    </p:spTree>
    <p:custDataLst>
      <p:tags r:id="rId1"/>
    </p:custDataLst>
    <p:extLst>
      <p:ext uri="{BB962C8B-B14F-4D97-AF65-F5344CB8AC3E}">
        <p14:creationId xmlns:p14="http://schemas.microsoft.com/office/powerpoint/2010/main" val="2568103352"/>
      </p:ext>
    </p:extLst>
  </p:cSld>
  <p:clrMapOvr>
    <a:masterClrMapping/>
  </p:clrMapOvr>
  <mc:AlternateContent xmlns:mc="http://schemas.openxmlformats.org/markup-compatibility/2006" xmlns:p14="http://schemas.microsoft.com/office/powerpoint/2010/main">
    <mc:Choice Requires="p14">
      <p:transition p14:dur="0" advTm="27370"/>
    </mc:Choice>
    <mc:Fallback xmlns="">
      <p:transition advTm="273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7|10.9"/>
</p:tagLst>
</file>

<file path=ppt/tags/tag10.xml><?xml version="1.0" encoding="utf-8"?>
<p:tagLst xmlns:a="http://schemas.openxmlformats.org/drawingml/2006/main" xmlns:r="http://schemas.openxmlformats.org/officeDocument/2006/relationships" xmlns:p="http://schemas.openxmlformats.org/presentationml/2006/main">
  <p:tag name="TIMING" val="|4.7|10.9"/>
</p:tagLst>
</file>

<file path=ppt/tags/tag11.xml><?xml version="1.0" encoding="utf-8"?>
<p:tagLst xmlns:a="http://schemas.openxmlformats.org/drawingml/2006/main" xmlns:r="http://schemas.openxmlformats.org/officeDocument/2006/relationships" xmlns:p="http://schemas.openxmlformats.org/presentationml/2006/main">
  <p:tag name="TIMING" val="|4.7|10.9"/>
</p:tagLst>
</file>

<file path=ppt/tags/tag12.xml><?xml version="1.0" encoding="utf-8"?>
<p:tagLst xmlns:a="http://schemas.openxmlformats.org/drawingml/2006/main" xmlns:r="http://schemas.openxmlformats.org/officeDocument/2006/relationships" xmlns:p="http://schemas.openxmlformats.org/presentationml/2006/main">
  <p:tag name="TIMING" val="|4.7|10.9"/>
</p:tagLst>
</file>

<file path=ppt/tags/tag13.xml><?xml version="1.0" encoding="utf-8"?>
<p:tagLst xmlns:a="http://schemas.openxmlformats.org/drawingml/2006/main" xmlns:r="http://schemas.openxmlformats.org/officeDocument/2006/relationships" xmlns:p="http://schemas.openxmlformats.org/presentationml/2006/main">
  <p:tag name="TIMING" val="|4.7|10.9"/>
</p:tagLst>
</file>

<file path=ppt/tags/tag14.xml><?xml version="1.0" encoding="utf-8"?>
<p:tagLst xmlns:a="http://schemas.openxmlformats.org/drawingml/2006/main" xmlns:r="http://schemas.openxmlformats.org/officeDocument/2006/relationships" xmlns:p="http://schemas.openxmlformats.org/presentationml/2006/main">
  <p:tag name="TIMING" val="|4.7|10.9"/>
</p:tagLst>
</file>

<file path=ppt/tags/tag15.xml><?xml version="1.0" encoding="utf-8"?>
<p:tagLst xmlns:a="http://schemas.openxmlformats.org/drawingml/2006/main" xmlns:r="http://schemas.openxmlformats.org/officeDocument/2006/relationships" xmlns:p="http://schemas.openxmlformats.org/presentationml/2006/main">
  <p:tag name="TIMING" val="|4.7|10.9"/>
</p:tagLst>
</file>

<file path=ppt/tags/tag16.xml><?xml version="1.0" encoding="utf-8"?>
<p:tagLst xmlns:a="http://schemas.openxmlformats.org/drawingml/2006/main" xmlns:r="http://schemas.openxmlformats.org/officeDocument/2006/relationships" xmlns:p="http://schemas.openxmlformats.org/presentationml/2006/main">
  <p:tag name="TIMING" val="|4.7|10.9"/>
</p:tagLst>
</file>

<file path=ppt/tags/tag17.xml><?xml version="1.0" encoding="utf-8"?>
<p:tagLst xmlns:a="http://schemas.openxmlformats.org/drawingml/2006/main" xmlns:r="http://schemas.openxmlformats.org/officeDocument/2006/relationships" xmlns:p="http://schemas.openxmlformats.org/presentationml/2006/main">
  <p:tag name="TIMING" val="|4.7|10.9"/>
</p:tagLst>
</file>

<file path=ppt/tags/tag18.xml><?xml version="1.0" encoding="utf-8"?>
<p:tagLst xmlns:a="http://schemas.openxmlformats.org/drawingml/2006/main" xmlns:r="http://schemas.openxmlformats.org/officeDocument/2006/relationships" xmlns:p="http://schemas.openxmlformats.org/presentationml/2006/main">
  <p:tag name="TIMING" val="|4.7|10.9"/>
</p:tagLst>
</file>

<file path=ppt/tags/tag19.xml><?xml version="1.0" encoding="utf-8"?>
<p:tagLst xmlns:a="http://schemas.openxmlformats.org/drawingml/2006/main" xmlns:r="http://schemas.openxmlformats.org/officeDocument/2006/relationships" xmlns:p="http://schemas.openxmlformats.org/presentationml/2006/main">
  <p:tag name="TIMING" val="|4.7|10.9"/>
</p:tagLst>
</file>

<file path=ppt/tags/tag2.xml><?xml version="1.0" encoding="utf-8"?>
<p:tagLst xmlns:a="http://schemas.openxmlformats.org/drawingml/2006/main" xmlns:r="http://schemas.openxmlformats.org/officeDocument/2006/relationships" xmlns:p="http://schemas.openxmlformats.org/presentationml/2006/main">
  <p:tag name="TIMING" val="|0.5|29.5|17.3"/>
</p:tagLst>
</file>

<file path=ppt/tags/tag20.xml><?xml version="1.0" encoding="utf-8"?>
<p:tagLst xmlns:a="http://schemas.openxmlformats.org/drawingml/2006/main" xmlns:r="http://schemas.openxmlformats.org/officeDocument/2006/relationships" xmlns:p="http://schemas.openxmlformats.org/presentationml/2006/main">
  <p:tag name="TIMING" val="|4.7|10.9"/>
</p:tagLst>
</file>

<file path=ppt/tags/tag21.xml><?xml version="1.0" encoding="utf-8"?>
<p:tagLst xmlns:a="http://schemas.openxmlformats.org/drawingml/2006/main" xmlns:r="http://schemas.openxmlformats.org/officeDocument/2006/relationships" xmlns:p="http://schemas.openxmlformats.org/presentationml/2006/main">
  <p:tag name="TIMING" val="|4.7|10.9"/>
</p:tagLst>
</file>

<file path=ppt/tags/tag22.xml><?xml version="1.0" encoding="utf-8"?>
<p:tagLst xmlns:a="http://schemas.openxmlformats.org/drawingml/2006/main" xmlns:r="http://schemas.openxmlformats.org/officeDocument/2006/relationships" xmlns:p="http://schemas.openxmlformats.org/presentationml/2006/main">
  <p:tag name="TIMING" val="|4.7|10.9"/>
</p:tagLst>
</file>

<file path=ppt/tags/tag23.xml><?xml version="1.0" encoding="utf-8"?>
<p:tagLst xmlns:a="http://schemas.openxmlformats.org/drawingml/2006/main" xmlns:r="http://schemas.openxmlformats.org/officeDocument/2006/relationships" xmlns:p="http://schemas.openxmlformats.org/presentationml/2006/main">
  <p:tag name="TIMING" val="|4.7|10.9"/>
</p:tagLst>
</file>

<file path=ppt/tags/tag24.xml><?xml version="1.0" encoding="utf-8"?>
<p:tagLst xmlns:a="http://schemas.openxmlformats.org/drawingml/2006/main" xmlns:r="http://schemas.openxmlformats.org/officeDocument/2006/relationships" xmlns:p="http://schemas.openxmlformats.org/presentationml/2006/main">
  <p:tag name="TIMING" val="|4.7|10.9"/>
</p:tagLst>
</file>

<file path=ppt/tags/tag25.xml><?xml version="1.0" encoding="utf-8"?>
<p:tagLst xmlns:a="http://schemas.openxmlformats.org/drawingml/2006/main" xmlns:r="http://schemas.openxmlformats.org/officeDocument/2006/relationships" xmlns:p="http://schemas.openxmlformats.org/presentationml/2006/main">
  <p:tag name="TIMING" val="|4.7|10.9"/>
</p:tagLst>
</file>

<file path=ppt/tags/tag26.xml><?xml version="1.0" encoding="utf-8"?>
<p:tagLst xmlns:a="http://schemas.openxmlformats.org/drawingml/2006/main" xmlns:r="http://schemas.openxmlformats.org/officeDocument/2006/relationships" xmlns:p="http://schemas.openxmlformats.org/presentationml/2006/main">
  <p:tag name="TIMING" val="|4.7|10.9"/>
</p:tagLst>
</file>

<file path=ppt/tags/tag27.xml><?xml version="1.0" encoding="utf-8"?>
<p:tagLst xmlns:a="http://schemas.openxmlformats.org/drawingml/2006/main" xmlns:r="http://schemas.openxmlformats.org/officeDocument/2006/relationships" xmlns:p="http://schemas.openxmlformats.org/presentationml/2006/main">
  <p:tag name="TIMING" val="|4.7|10.9"/>
</p:tagLst>
</file>

<file path=ppt/tags/tag28.xml><?xml version="1.0" encoding="utf-8"?>
<p:tagLst xmlns:a="http://schemas.openxmlformats.org/drawingml/2006/main" xmlns:r="http://schemas.openxmlformats.org/officeDocument/2006/relationships" xmlns:p="http://schemas.openxmlformats.org/presentationml/2006/main">
  <p:tag name="TIMING" val="|4.7|10.9"/>
</p:tagLst>
</file>

<file path=ppt/tags/tag3.xml><?xml version="1.0" encoding="utf-8"?>
<p:tagLst xmlns:a="http://schemas.openxmlformats.org/drawingml/2006/main" xmlns:r="http://schemas.openxmlformats.org/officeDocument/2006/relationships" xmlns:p="http://schemas.openxmlformats.org/presentationml/2006/main">
  <p:tag name="TIMING" val="|4.7|10.9"/>
</p:tagLst>
</file>

<file path=ppt/tags/tag4.xml><?xml version="1.0" encoding="utf-8"?>
<p:tagLst xmlns:a="http://schemas.openxmlformats.org/drawingml/2006/main" xmlns:r="http://schemas.openxmlformats.org/officeDocument/2006/relationships" xmlns:p="http://schemas.openxmlformats.org/presentationml/2006/main">
  <p:tag name="TIMING" val="|4.7|10.9"/>
</p:tagLst>
</file>

<file path=ppt/tags/tag5.xml><?xml version="1.0" encoding="utf-8"?>
<p:tagLst xmlns:a="http://schemas.openxmlformats.org/drawingml/2006/main" xmlns:r="http://schemas.openxmlformats.org/officeDocument/2006/relationships" xmlns:p="http://schemas.openxmlformats.org/presentationml/2006/main">
  <p:tag name="TIMING" val="|4.7|10.9"/>
</p:tagLst>
</file>

<file path=ppt/tags/tag6.xml><?xml version="1.0" encoding="utf-8"?>
<p:tagLst xmlns:a="http://schemas.openxmlformats.org/drawingml/2006/main" xmlns:r="http://schemas.openxmlformats.org/officeDocument/2006/relationships" xmlns:p="http://schemas.openxmlformats.org/presentationml/2006/main">
  <p:tag name="TIMING" val="|4.7|10.9"/>
</p:tagLst>
</file>

<file path=ppt/tags/tag7.xml><?xml version="1.0" encoding="utf-8"?>
<p:tagLst xmlns:a="http://schemas.openxmlformats.org/drawingml/2006/main" xmlns:r="http://schemas.openxmlformats.org/officeDocument/2006/relationships" xmlns:p="http://schemas.openxmlformats.org/presentationml/2006/main">
  <p:tag name="TIMING" val="|4.7|10.9"/>
</p:tagLst>
</file>

<file path=ppt/tags/tag8.xml><?xml version="1.0" encoding="utf-8"?>
<p:tagLst xmlns:a="http://schemas.openxmlformats.org/drawingml/2006/main" xmlns:r="http://schemas.openxmlformats.org/officeDocument/2006/relationships" xmlns:p="http://schemas.openxmlformats.org/presentationml/2006/main">
  <p:tag name="TIMING" val="|4.7|10.9"/>
</p:tagLst>
</file>

<file path=ppt/tags/tag9.xml><?xml version="1.0" encoding="utf-8"?>
<p:tagLst xmlns:a="http://schemas.openxmlformats.org/drawingml/2006/main" xmlns:r="http://schemas.openxmlformats.org/officeDocument/2006/relationships" xmlns:p="http://schemas.openxmlformats.org/presentationml/2006/main">
  <p:tag name="TIMING" val="|4.7|10.9"/>
</p:tagLst>
</file>

<file path=ppt/theme/theme1.xml><?xml version="1.0" encoding="utf-8"?>
<a:theme xmlns:a="http://schemas.openxmlformats.org/drawingml/2006/main" name="Office Theme">
  <a:themeElements>
    <a:clrScheme name="Main Pallete">
      <a:dk1>
        <a:srgbClr val="000000"/>
      </a:dk1>
      <a:lt1>
        <a:srgbClr val="FFFFFF"/>
      </a:lt1>
      <a:dk2>
        <a:srgbClr val="44546A"/>
      </a:dk2>
      <a:lt2>
        <a:srgbClr val="E7E6E6"/>
      </a:lt2>
      <a:accent1>
        <a:srgbClr val="7BC148"/>
      </a:accent1>
      <a:accent2>
        <a:srgbClr val="9ACD69"/>
      </a:accent2>
      <a:accent3>
        <a:srgbClr val="B9D989"/>
      </a:accent3>
      <a:accent4>
        <a:srgbClr val="A6A4A9"/>
      </a:accent4>
      <a:accent5>
        <a:srgbClr val="000000"/>
      </a:accent5>
      <a:accent6>
        <a:srgbClr val="FFFFFF"/>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10440</TotalTime>
  <Words>2649</Words>
  <Application>Microsoft Office PowerPoint</Application>
  <PresentationFormat>Custom</PresentationFormat>
  <Paragraphs>277</Paragraphs>
  <Slides>39</Slides>
  <Notes>38</Notes>
  <HiddenSlides>3</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Aptos</vt:lpstr>
      <vt:lpstr>Arial</vt:lpstr>
      <vt:lpstr>Bell MT</vt:lpstr>
      <vt:lpstr>Calibri</vt:lpstr>
      <vt:lpstr>Calibri Light</vt:lpstr>
      <vt:lpstr>Symbol</vt:lpstr>
      <vt:lpstr>Wingdings</vt:lpstr>
      <vt:lpstr>Office Theme</vt:lpstr>
      <vt:lpstr>2023 Annual Performance Review Report Key Highlights </vt:lpstr>
      <vt:lpstr>Overview </vt:lpstr>
      <vt:lpstr>Projects Profile</vt:lpstr>
      <vt:lpstr>Projects implemented in 2023</vt:lpstr>
      <vt:lpstr>Active and Closed Projects</vt:lpstr>
      <vt:lpstr>The 3Ms- Multi-Year Projects</vt:lpstr>
      <vt:lpstr>3Ms - Multi-Million Projects</vt:lpstr>
      <vt:lpstr>Prime v/s Sub-Award </vt:lpstr>
      <vt:lpstr>2023 Top Funders </vt:lpstr>
      <vt:lpstr>The 3Ms- Multi-Country Projects</vt:lpstr>
      <vt:lpstr>The 3Ms- Multi-Country Projects cont…</vt:lpstr>
      <vt:lpstr>Countries projects are implementing activities </vt:lpstr>
      <vt:lpstr>Business Development</vt:lpstr>
      <vt:lpstr>Proposal Success Rates</vt:lpstr>
      <vt:lpstr>Proposal Tracker</vt:lpstr>
      <vt:lpstr>Competitive v/s invited proposals – success rates</vt:lpstr>
      <vt:lpstr>Prime vs subawards proposals</vt:lpstr>
      <vt:lpstr>Strategic Objective 1:  Generate scientific knowledge aligned to local and international development agendas that affect health and development in Africa.</vt:lpstr>
      <vt:lpstr>Research products</vt:lpstr>
      <vt:lpstr>Impact of the Research Products</vt:lpstr>
      <vt:lpstr>Objective 2 Develop capacities to strengthen the research ecosystem in Africa and contribute to the development and implementation of a blueprint for Africa’s self-sufficiency in R&amp;D. </vt:lpstr>
      <vt:lpstr>Capacity strengthening of African institutions </vt:lpstr>
      <vt:lpstr>Cont…</vt:lpstr>
      <vt:lpstr>Capacity strengthening of individuals</vt:lpstr>
      <vt:lpstr>Outcomes of the fellowships</vt:lpstr>
      <vt:lpstr>Other Capacity strengthening activities led by APHRC</vt:lpstr>
      <vt:lpstr>Strategic Objective 3 Use research evidence and engage policy actors and practitioners for transformative change.</vt:lpstr>
      <vt:lpstr>Policy engagement initiatives</vt:lpstr>
      <vt:lpstr>Potential Impacts/ Policy wins</vt:lpstr>
      <vt:lpstr>Cont…</vt:lpstr>
      <vt:lpstr>Strategic Objective 4: Strengthen operational efficiencies in systems and processes for maximum programmatic impact.</vt:lpstr>
      <vt:lpstr>Strengthen operational efficiencies</vt:lpstr>
      <vt:lpstr>Cont…</vt:lpstr>
      <vt:lpstr>SP KPIs  Performance Summary </vt:lpstr>
      <vt:lpstr>KPIs Performance - Summary</vt:lpstr>
      <vt:lpstr>Pause and Reflect after Action Review Summary</vt:lpstr>
      <vt:lpstr>Key Challenges, Lessons Learnt and Recommendations</vt:lpstr>
      <vt:lpstr>Key Challenges and Lessons Learnt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2022 Annual Performance Review Report</dc:title>
  <dc:creator>David</dc:creator>
  <cp:lastModifiedBy>Billy Lubuya</cp:lastModifiedBy>
  <cp:revision>129</cp:revision>
  <dcterms:created xsi:type="dcterms:W3CDTF">2022-02-02T17:01:08Z</dcterms:created>
  <dcterms:modified xsi:type="dcterms:W3CDTF">2024-07-16T20:18:14Z</dcterms:modified>
</cp:coreProperties>
</file>